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 id="286" r:id="rId31"/>
    <p:sldId id="287" r:id="rId32"/>
    <p:sldId id="288" r:id="rId3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81" d="100"/>
          <a:sy n="81" d="100"/>
        </p:scale>
        <p:origin x="120" y="6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3F6826-B134-4ACB-9ACB-FF227995A66A}"/>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63FDA8F-D53F-4768-8A70-A330C4D849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241AF34-6596-4AB3-9E51-730BC83A58E0}"/>
              </a:ext>
            </a:extLst>
          </p:cNvPr>
          <p:cNvSpPr>
            <a:spLocks noGrp="1"/>
          </p:cNvSpPr>
          <p:nvPr>
            <p:ph type="dt" sz="half" idx="10"/>
          </p:nvPr>
        </p:nvSpPr>
        <p:spPr/>
        <p:txBody>
          <a:bodyPr/>
          <a:lstStyle/>
          <a:p>
            <a:fld id="{44605A29-E52C-4DAB-A7A3-BCF377C3B1D7}" type="datetimeFigureOut">
              <a:rPr lang="tr-TR" smtClean="0"/>
              <a:t>29.03.2023</a:t>
            </a:fld>
            <a:endParaRPr lang="tr-TR"/>
          </a:p>
        </p:txBody>
      </p:sp>
      <p:sp>
        <p:nvSpPr>
          <p:cNvPr id="5" name="Alt Bilgi Yer Tutucusu 4">
            <a:extLst>
              <a:ext uri="{FF2B5EF4-FFF2-40B4-BE49-F238E27FC236}">
                <a16:creationId xmlns:a16="http://schemas.microsoft.com/office/drawing/2014/main" id="{5B0876DD-EBE1-4771-A864-86BAAE2419F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2191BAD-E175-4A96-A98A-67E8772B9482}"/>
              </a:ext>
            </a:extLst>
          </p:cNvPr>
          <p:cNvSpPr>
            <a:spLocks noGrp="1"/>
          </p:cNvSpPr>
          <p:nvPr>
            <p:ph type="sldNum" sz="quarter" idx="12"/>
          </p:nvPr>
        </p:nvSpPr>
        <p:spPr/>
        <p:txBody>
          <a:bodyPr/>
          <a:lstStyle/>
          <a:p>
            <a:fld id="{33A04264-D8F3-4B08-BAE2-814E117C2AD8}" type="slidenum">
              <a:rPr lang="tr-TR" smtClean="0"/>
              <a:t>‹#›</a:t>
            </a:fld>
            <a:endParaRPr lang="tr-TR"/>
          </a:p>
        </p:txBody>
      </p:sp>
    </p:spTree>
    <p:extLst>
      <p:ext uri="{BB962C8B-B14F-4D97-AF65-F5344CB8AC3E}">
        <p14:creationId xmlns:p14="http://schemas.microsoft.com/office/powerpoint/2010/main" val="1796853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DF42D9-DB0D-47ED-9205-C3E5A0A3C6D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7BAFA87E-753F-4724-A04C-3AA2C8533F09}"/>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790E055-2FCF-4A60-9B77-D8C4E220B363}"/>
              </a:ext>
            </a:extLst>
          </p:cNvPr>
          <p:cNvSpPr>
            <a:spLocks noGrp="1"/>
          </p:cNvSpPr>
          <p:nvPr>
            <p:ph type="dt" sz="half" idx="10"/>
          </p:nvPr>
        </p:nvSpPr>
        <p:spPr/>
        <p:txBody>
          <a:bodyPr/>
          <a:lstStyle/>
          <a:p>
            <a:fld id="{44605A29-E52C-4DAB-A7A3-BCF377C3B1D7}" type="datetimeFigureOut">
              <a:rPr lang="tr-TR" smtClean="0"/>
              <a:t>29.03.2023</a:t>
            </a:fld>
            <a:endParaRPr lang="tr-TR"/>
          </a:p>
        </p:txBody>
      </p:sp>
      <p:sp>
        <p:nvSpPr>
          <p:cNvPr id="5" name="Alt Bilgi Yer Tutucusu 4">
            <a:extLst>
              <a:ext uri="{FF2B5EF4-FFF2-40B4-BE49-F238E27FC236}">
                <a16:creationId xmlns:a16="http://schemas.microsoft.com/office/drawing/2014/main" id="{9FB0AB92-9E52-4575-B77F-7E19E3FC006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9804666-2CD2-44E1-A89D-47A48512543D}"/>
              </a:ext>
            </a:extLst>
          </p:cNvPr>
          <p:cNvSpPr>
            <a:spLocks noGrp="1"/>
          </p:cNvSpPr>
          <p:nvPr>
            <p:ph type="sldNum" sz="quarter" idx="12"/>
          </p:nvPr>
        </p:nvSpPr>
        <p:spPr/>
        <p:txBody>
          <a:bodyPr/>
          <a:lstStyle/>
          <a:p>
            <a:fld id="{33A04264-D8F3-4B08-BAE2-814E117C2AD8}" type="slidenum">
              <a:rPr lang="tr-TR" smtClean="0"/>
              <a:t>‹#›</a:t>
            </a:fld>
            <a:endParaRPr lang="tr-TR"/>
          </a:p>
        </p:txBody>
      </p:sp>
    </p:spTree>
    <p:extLst>
      <p:ext uri="{BB962C8B-B14F-4D97-AF65-F5344CB8AC3E}">
        <p14:creationId xmlns:p14="http://schemas.microsoft.com/office/powerpoint/2010/main" val="3564625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FDB40E7-1570-44BA-8057-12B22942BD9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54CA346-5ACB-46A9-A7BF-2D1033680EA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3A11572-1A5E-45D9-B5F3-142F88018989}"/>
              </a:ext>
            </a:extLst>
          </p:cNvPr>
          <p:cNvSpPr>
            <a:spLocks noGrp="1"/>
          </p:cNvSpPr>
          <p:nvPr>
            <p:ph type="dt" sz="half" idx="10"/>
          </p:nvPr>
        </p:nvSpPr>
        <p:spPr/>
        <p:txBody>
          <a:bodyPr/>
          <a:lstStyle/>
          <a:p>
            <a:fld id="{44605A29-E52C-4DAB-A7A3-BCF377C3B1D7}" type="datetimeFigureOut">
              <a:rPr lang="tr-TR" smtClean="0"/>
              <a:t>29.03.2023</a:t>
            </a:fld>
            <a:endParaRPr lang="tr-TR"/>
          </a:p>
        </p:txBody>
      </p:sp>
      <p:sp>
        <p:nvSpPr>
          <p:cNvPr id="5" name="Alt Bilgi Yer Tutucusu 4">
            <a:extLst>
              <a:ext uri="{FF2B5EF4-FFF2-40B4-BE49-F238E27FC236}">
                <a16:creationId xmlns:a16="http://schemas.microsoft.com/office/drawing/2014/main" id="{7E6B0F0C-F458-4613-957E-6F495D08506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CD6C219-C04C-42C6-A062-814F5DA8A8D6}"/>
              </a:ext>
            </a:extLst>
          </p:cNvPr>
          <p:cNvSpPr>
            <a:spLocks noGrp="1"/>
          </p:cNvSpPr>
          <p:nvPr>
            <p:ph type="sldNum" sz="quarter" idx="12"/>
          </p:nvPr>
        </p:nvSpPr>
        <p:spPr/>
        <p:txBody>
          <a:bodyPr/>
          <a:lstStyle/>
          <a:p>
            <a:fld id="{33A04264-D8F3-4B08-BAE2-814E117C2AD8}" type="slidenum">
              <a:rPr lang="tr-TR" smtClean="0"/>
              <a:t>‹#›</a:t>
            </a:fld>
            <a:endParaRPr lang="tr-TR"/>
          </a:p>
        </p:txBody>
      </p:sp>
    </p:spTree>
    <p:extLst>
      <p:ext uri="{BB962C8B-B14F-4D97-AF65-F5344CB8AC3E}">
        <p14:creationId xmlns:p14="http://schemas.microsoft.com/office/powerpoint/2010/main" val="474678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D30799-93E4-49E1-88CD-F33A6B7DF56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D7D254D-EB1D-4BCC-98B0-96F412ECBBF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D948E0D-EA12-457F-86FA-520080194A8C}"/>
              </a:ext>
            </a:extLst>
          </p:cNvPr>
          <p:cNvSpPr>
            <a:spLocks noGrp="1"/>
          </p:cNvSpPr>
          <p:nvPr>
            <p:ph type="dt" sz="half" idx="10"/>
          </p:nvPr>
        </p:nvSpPr>
        <p:spPr/>
        <p:txBody>
          <a:bodyPr/>
          <a:lstStyle/>
          <a:p>
            <a:fld id="{44605A29-E52C-4DAB-A7A3-BCF377C3B1D7}" type="datetimeFigureOut">
              <a:rPr lang="tr-TR" smtClean="0"/>
              <a:t>29.03.2023</a:t>
            </a:fld>
            <a:endParaRPr lang="tr-TR"/>
          </a:p>
        </p:txBody>
      </p:sp>
      <p:sp>
        <p:nvSpPr>
          <p:cNvPr id="5" name="Alt Bilgi Yer Tutucusu 4">
            <a:extLst>
              <a:ext uri="{FF2B5EF4-FFF2-40B4-BE49-F238E27FC236}">
                <a16:creationId xmlns:a16="http://schemas.microsoft.com/office/drawing/2014/main" id="{508F9128-B16A-4877-A675-DCCAD2FE88E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089EBF0-83EB-4D09-B32B-CBAF575DB870}"/>
              </a:ext>
            </a:extLst>
          </p:cNvPr>
          <p:cNvSpPr>
            <a:spLocks noGrp="1"/>
          </p:cNvSpPr>
          <p:nvPr>
            <p:ph type="sldNum" sz="quarter" idx="12"/>
          </p:nvPr>
        </p:nvSpPr>
        <p:spPr/>
        <p:txBody>
          <a:bodyPr/>
          <a:lstStyle/>
          <a:p>
            <a:fld id="{33A04264-D8F3-4B08-BAE2-814E117C2AD8}" type="slidenum">
              <a:rPr lang="tr-TR" smtClean="0"/>
              <a:t>‹#›</a:t>
            </a:fld>
            <a:endParaRPr lang="tr-TR"/>
          </a:p>
        </p:txBody>
      </p:sp>
    </p:spTree>
    <p:extLst>
      <p:ext uri="{BB962C8B-B14F-4D97-AF65-F5344CB8AC3E}">
        <p14:creationId xmlns:p14="http://schemas.microsoft.com/office/powerpoint/2010/main" val="1008561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685469-A9E7-46CA-B451-BD82D4858168}"/>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C563695-438A-4D77-8775-C601643FB0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16290410-31BF-4FC9-A864-19212957E7BD}"/>
              </a:ext>
            </a:extLst>
          </p:cNvPr>
          <p:cNvSpPr>
            <a:spLocks noGrp="1"/>
          </p:cNvSpPr>
          <p:nvPr>
            <p:ph type="dt" sz="half" idx="10"/>
          </p:nvPr>
        </p:nvSpPr>
        <p:spPr/>
        <p:txBody>
          <a:bodyPr/>
          <a:lstStyle/>
          <a:p>
            <a:fld id="{44605A29-E52C-4DAB-A7A3-BCF377C3B1D7}" type="datetimeFigureOut">
              <a:rPr lang="tr-TR" smtClean="0"/>
              <a:t>29.03.2023</a:t>
            </a:fld>
            <a:endParaRPr lang="tr-TR"/>
          </a:p>
        </p:txBody>
      </p:sp>
      <p:sp>
        <p:nvSpPr>
          <p:cNvPr id="5" name="Alt Bilgi Yer Tutucusu 4">
            <a:extLst>
              <a:ext uri="{FF2B5EF4-FFF2-40B4-BE49-F238E27FC236}">
                <a16:creationId xmlns:a16="http://schemas.microsoft.com/office/drawing/2014/main" id="{A5A342FD-D8BB-4646-A2CB-03860544F9A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B5593E4-2E5E-4154-B3C4-CFFCB047E630}"/>
              </a:ext>
            </a:extLst>
          </p:cNvPr>
          <p:cNvSpPr>
            <a:spLocks noGrp="1"/>
          </p:cNvSpPr>
          <p:nvPr>
            <p:ph type="sldNum" sz="quarter" idx="12"/>
          </p:nvPr>
        </p:nvSpPr>
        <p:spPr/>
        <p:txBody>
          <a:bodyPr/>
          <a:lstStyle/>
          <a:p>
            <a:fld id="{33A04264-D8F3-4B08-BAE2-814E117C2AD8}" type="slidenum">
              <a:rPr lang="tr-TR" smtClean="0"/>
              <a:t>‹#›</a:t>
            </a:fld>
            <a:endParaRPr lang="tr-TR"/>
          </a:p>
        </p:txBody>
      </p:sp>
    </p:spTree>
    <p:extLst>
      <p:ext uri="{BB962C8B-B14F-4D97-AF65-F5344CB8AC3E}">
        <p14:creationId xmlns:p14="http://schemas.microsoft.com/office/powerpoint/2010/main" val="2630809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933D28-8279-487B-8399-10EBB544029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A529A87-0CBD-4ED6-8FD4-F8A4FA50636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82E0CF8D-B938-4CE5-B08C-8E341B5AC202}"/>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63088C46-0F89-4621-B580-A43DCF21F66E}"/>
              </a:ext>
            </a:extLst>
          </p:cNvPr>
          <p:cNvSpPr>
            <a:spLocks noGrp="1"/>
          </p:cNvSpPr>
          <p:nvPr>
            <p:ph type="dt" sz="half" idx="10"/>
          </p:nvPr>
        </p:nvSpPr>
        <p:spPr/>
        <p:txBody>
          <a:bodyPr/>
          <a:lstStyle/>
          <a:p>
            <a:fld id="{44605A29-E52C-4DAB-A7A3-BCF377C3B1D7}" type="datetimeFigureOut">
              <a:rPr lang="tr-TR" smtClean="0"/>
              <a:t>29.03.2023</a:t>
            </a:fld>
            <a:endParaRPr lang="tr-TR"/>
          </a:p>
        </p:txBody>
      </p:sp>
      <p:sp>
        <p:nvSpPr>
          <p:cNvPr id="6" name="Alt Bilgi Yer Tutucusu 5">
            <a:extLst>
              <a:ext uri="{FF2B5EF4-FFF2-40B4-BE49-F238E27FC236}">
                <a16:creationId xmlns:a16="http://schemas.microsoft.com/office/drawing/2014/main" id="{916A6C98-AE7A-48B6-94BA-4C03AACC5B7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2EFDDB8-937E-46D6-A8AE-400DDEE37CEE}"/>
              </a:ext>
            </a:extLst>
          </p:cNvPr>
          <p:cNvSpPr>
            <a:spLocks noGrp="1"/>
          </p:cNvSpPr>
          <p:nvPr>
            <p:ph type="sldNum" sz="quarter" idx="12"/>
          </p:nvPr>
        </p:nvSpPr>
        <p:spPr/>
        <p:txBody>
          <a:bodyPr/>
          <a:lstStyle/>
          <a:p>
            <a:fld id="{33A04264-D8F3-4B08-BAE2-814E117C2AD8}" type="slidenum">
              <a:rPr lang="tr-TR" smtClean="0"/>
              <a:t>‹#›</a:t>
            </a:fld>
            <a:endParaRPr lang="tr-TR"/>
          </a:p>
        </p:txBody>
      </p:sp>
    </p:spTree>
    <p:extLst>
      <p:ext uri="{BB962C8B-B14F-4D97-AF65-F5344CB8AC3E}">
        <p14:creationId xmlns:p14="http://schemas.microsoft.com/office/powerpoint/2010/main" val="3499295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7998DE-3418-40B8-B20F-B48F6DF8BBC9}"/>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C0AE656-A0AE-42BB-BCB0-76E87A43B2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9AE16B6-9F2F-4AE7-8DFC-047AF3B868D0}"/>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4266EAA-D75E-4EDB-B390-82E6F23CDB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2B4314CB-F5BE-47A1-BB17-2D9E5758C14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07B23D7-D46F-440C-AA16-64EC19F7D489}"/>
              </a:ext>
            </a:extLst>
          </p:cNvPr>
          <p:cNvSpPr>
            <a:spLocks noGrp="1"/>
          </p:cNvSpPr>
          <p:nvPr>
            <p:ph type="dt" sz="half" idx="10"/>
          </p:nvPr>
        </p:nvSpPr>
        <p:spPr/>
        <p:txBody>
          <a:bodyPr/>
          <a:lstStyle/>
          <a:p>
            <a:fld id="{44605A29-E52C-4DAB-A7A3-BCF377C3B1D7}" type="datetimeFigureOut">
              <a:rPr lang="tr-TR" smtClean="0"/>
              <a:t>29.03.2023</a:t>
            </a:fld>
            <a:endParaRPr lang="tr-TR"/>
          </a:p>
        </p:txBody>
      </p:sp>
      <p:sp>
        <p:nvSpPr>
          <p:cNvPr id="8" name="Alt Bilgi Yer Tutucusu 7">
            <a:extLst>
              <a:ext uri="{FF2B5EF4-FFF2-40B4-BE49-F238E27FC236}">
                <a16:creationId xmlns:a16="http://schemas.microsoft.com/office/drawing/2014/main" id="{33B762AC-3179-4FED-AE81-5CDF108F691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13E8D81E-90B2-4D9C-9EE8-4B599E9A741E}"/>
              </a:ext>
            </a:extLst>
          </p:cNvPr>
          <p:cNvSpPr>
            <a:spLocks noGrp="1"/>
          </p:cNvSpPr>
          <p:nvPr>
            <p:ph type="sldNum" sz="quarter" idx="12"/>
          </p:nvPr>
        </p:nvSpPr>
        <p:spPr/>
        <p:txBody>
          <a:bodyPr/>
          <a:lstStyle/>
          <a:p>
            <a:fld id="{33A04264-D8F3-4B08-BAE2-814E117C2AD8}" type="slidenum">
              <a:rPr lang="tr-TR" smtClean="0"/>
              <a:t>‹#›</a:t>
            </a:fld>
            <a:endParaRPr lang="tr-TR"/>
          </a:p>
        </p:txBody>
      </p:sp>
    </p:spTree>
    <p:extLst>
      <p:ext uri="{BB962C8B-B14F-4D97-AF65-F5344CB8AC3E}">
        <p14:creationId xmlns:p14="http://schemas.microsoft.com/office/powerpoint/2010/main" val="2437200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FFA974-5A77-425C-BA42-8CA462E2B73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28D47BE-6600-46BE-A438-E3DDFAF7A316}"/>
              </a:ext>
            </a:extLst>
          </p:cNvPr>
          <p:cNvSpPr>
            <a:spLocks noGrp="1"/>
          </p:cNvSpPr>
          <p:nvPr>
            <p:ph type="dt" sz="half" idx="10"/>
          </p:nvPr>
        </p:nvSpPr>
        <p:spPr/>
        <p:txBody>
          <a:bodyPr/>
          <a:lstStyle/>
          <a:p>
            <a:fld id="{44605A29-E52C-4DAB-A7A3-BCF377C3B1D7}" type="datetimeFigureOut">
              <a:rPr lang="tr-TR" smtClean="0"/>
              <a:t>29.03.2023</a:t>
            </a:fld>
            <a:endParaRPr lang="tr-TR"/>
          </a:p>
        </p:txBody>
      </p:sp>
      <p:sp>
        <p:nvSpPr>
          <p:cNvPr id="4" name="Alt Bilgi Yer Tutucusu 3">
            <a:extLst>
              <a:ext uri="{FF2B5EF4-FFF2-40B4-BE49-F238E27FC236}">
                <a16:creationId xmlns:a16="http://schemas.microsoft.com/office/drawing/2014/main" id="{B1286F5F-8788-49CD-85F3-CE4F651DCE81}"/>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D33A46D-A126-428E-9BD6-9FD7D9297528}"/>
              </a:ext>
            </a:extLst>
          </p:cNvPr>
          <p:cNvSpPr>
            <a:spLocks noGrp="1"/>
          </p:cNvSpPr>
          <p:nvPr>
            <p:ph type="sldNum" sz="quarter" idx="12"/>
          </p:nvPr>
        </p:nvSpPr>
        <p:spPr/>
        <p:txBody>
          <a:bodyPr/>
          <a:lstStyle/>
          <a:p>
            <a:fld id="{33A04264-D8F3-4B08-BAE2-814E117C2AD8}" type="slidenum">
              <a:rPr lang="tr-TR" smtClean="0"/>
              <a:t>‹#›</a:t>
            </a:fld>
            <a:endParaRPr lang="tr-TR"/>
          </a:p>
        </p:txBody>
      </p:sp>
    </p:spTree>
    <p:extLst>
      <p:ext uri="{BB962C8B-B14F-4D97-AF65-F5344CB8AC3E}">
        <p14:creationId xmlns:p14="http://schemas.microsoft.com/office/powerpoint/2010/main" val="3676937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63EE7EE-5151-485B-902C-4C55BC81FFE8}"/>
              </a:ext>
            </a:extLst>
          </p:cNvPr>
          <p:cNvSpPr>
            <a:spLocks noGrp="1"/>
          </p:cNvSpPr>
          <p:nvPr>
            <p:ph type="dt" sz="half" idx="10"/>
          </p:nvPr>
        </p:nvSpPr>
        <p:spPr/>
        <p:txBody>
          <a:bodyPr/>
          <a:lstStyle/>
          <a:p>
            <a:fld id="{44605A29-E52C-4DAB-A7A3-BCF377C3B1D7}" type="datetimeFigureOut">
              <a:rPr lang="tr-TR" smtClean="0"/>
              <a:t>29.03.2023</a:t>
            </a:fld>
            <a:endParaRPr lang="tr-TR"/>
          </a:p>
        </p:txBody>
      </p:sp>
      <p:sp>
        <p:nvSpPr>
          <p:cNvPr id="3" name="Alt Bilgi Yer Tutucusu 2">
            <a:extLst>
              <a:ext uri="{FF2B5EF4-FFF2-40B4-BE49-F238E27FC236}">
                <a16:creationId xmlns:a16="http://schemas.microsoft.com/office/drawing/2014/main" id="{1F842A27-96F6-4066-B34D-CBA1B7290B0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2B797D0F-A37F-4B10-B41F-5AFDAE2B3ACC}"/>
              </a:ext>
            </a:extLst>
          </p:cNvPr>
          <p:cNvSpPr>
            <a:spLocks noGrp="1"/>
          </p:cNvSpPr>
          <p:nvPr>
            <p:ph type="sldNum" sz="quarter" idx="12"/>
          </p:nvPr>
        </p:nvSpPr>
        <p:spPr/>
        <p:txBody>
          <a:bodyPr/>
          <a:lstStyle/>
          <a:p>
            <a:fld id="{33A04264-D8F3-4B08-BAE2-814E117C2AD8}" type="slidenum">
              <a:rPr lang="tr-TR" smtClean="0"/>
              <a:t>‹#›</a:t>
            </a:fld>
            <a:endParaRPr lang="tr-TR"/>
          </a:p>
        </p:txBody>
      </p:sp>
    </p:spTree>
    <p:extLst>
      <p:ext uri="{BB962C8B-B14F-4D97-AF65-F5344CB8AC3E}">
        <p14:creationId xmlns:p14="http://schemas.microsoft.com/office/powerpoint/2010/main" val="3034071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0D9F9D-E5D1-455D-806E-CAEAD3AF254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F563A8D-86C1-468C-B5D3-05E4498ACE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B948084-A6CC-44F9-BC51-1B45598282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5F938CF-3093-4D96-B05C-2FDD566B15F4}"/>
              </a:ext>
            </a:extLst>
          </p:cNvPr>
          <p:cNvSpPr>
            <a:spLocks noGrp="1"/>
          </p:cNvSpPr>
          <p:nvPr>
            <p:ph type="dt" sz="half" idx="10"/>
          </p:nvPr>
        </p:nvSpPr>
        <p:spPr/>
        <p:txBody>
          <a:bodyPr/>
          <a:lstStyle/>
          <a:p>
            <a:fld id="{44605A29-E52C-4DAB-A7A3-BCF377C3B1D7}" type="datetimeFigureOut">
              <a:rPr lang="tr-TR" smtClean="0"/>
              <a:t>29.03.2023</a:t>
            </a:fld>
            <a:endParaRPr lang="tr-TR"/>
          </a:p>
        </p:txBody>
      </p:sp>
      <p:sp>
        <p:nvSpPr>
          <p:cNvPr id="6" name="Alt Bilgi Yer Tutucusu 5">
            <a:extLst>
              <a:ext uri="{FF2B5EF4-FFF2-40B4-BE49-F238E27FC236}">
                <a16:creationId xmlns:a16="http://schemas.microsoft.com/office/drawing/2014/main" id="{BA1CACAD-3DDC-4277-B126-CB48F3C02CA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11607B9-7C39-480F-9E42-F119A632C63F}"/>
              </a:ext>
            </a:extLst>
          </p:cNvPr>
          <p:cNvSpPr>
            <a:spLocks noGrp="1"/>
          </p:cNvSpPr>
          <p:nvPr>
            <p:ph type="sldNum" sz="quarter" idx="12"/>
          </p:nvPr>
        </p:nvSpPr>
        <p:spPr/>
        <p:txBody>
          <a:bodyPr/>
          <a:lstStyle/>
          <a:p>
            <a:fld id="{33A04264-D8F3-4B08-BAE2-814E117C2AD8}" type="slidenum">
              <a:rPr lang="tr-TR" smtClean="0"/>
              <a:t>‹#›</a:t>
            </a:fld>
            <a:endParaRPr lang="tr-TR"/>
          </a:p>
        </p:txBody>
      </p:sp>
    </p:spTree>
    <p:extLst>
      <p:ext uri="{BB962C8B-B14F-4D97-AF65-F5344CB8AC3E}">
        <p14:creationId xmlns:p14="http://schemas.microsoft.com/office/powerpoint/2010/main" val="1298230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4249AD-5A83-4074-90AE-FCB14916918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0E3CB9D-8D31-410F-8478-66DE801DB8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05C2F98-6850-41EC-B393-85842E087E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288A56C-FAE9-4A29-A0E8-B5E29632E677}"/>
              </a:ext>
            </a:extLst>
          </p:cNvPr>
          <p:cNvSpPr>
            <a:spLocks noGrp="1"/>
          </p:cNvSpPr>
          <p:nvPr>
            <p:ph type="dt" sz="half" idx="10"/>
          </p:nvPr>
        </p:nvSpPr>
        <p:spPr/>
        <p:txBody>
          <a:bodyPr/>
          <a:lstStyle/>
          <a:p>
            <a:fld id="{44605A29-E52C-4DAB-A7A3-BCF377C3B1D7}" type="datetimeFigureOut">
              <a:rPr lang="tr-TR" smtClean="0"/>
              <a:t>29.03.2023</a:t>
            </a:fld>
            <a:endParaRPr lang="tr-TR"/>
          </a:p>
        </p:txBody>
      </p:sp>
      <p:sp>
        <p:nvSpPr>
          <p:cNvPr id="6" name="Alt Bilgi Yer Tutucusu 5">
            <a:extLst>
              <a:ext uri="{FF2B5EF4-FFF2-40B4-BE49-F238E27FC236}">
                <a16:creationId xmlns:a16="http://schemas.microsoft.com/office/drawing/2014/main" id="{D384F0E1-C58F-4457-B670-902CE400CF6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53921E8-F208-4DC9-A28E-967A85E848D6}"/>
              </a:ext>
            </a:extLst>
          </p:cNvPr>
          <p:cNvSpPr>
            <a:spLocks noGrp="1"/>
          </p:cNvSpPr>
          <p:nvPr>
            <p:ph type="sldNum" sz="quarter" idx="12"/>
          </p:nvPr>
        </p:nvSpPr>
        <p:spPr/>
        <p:txBody>
          <a:bodyPr/>
          <a:lstStyle/>
          <a:p>
            <a:fld id="{33A04264-D8F3-4B08-BAE2-814E117C2AD8}" type="slidenum">
              <a:rPr lang="tr-TR" smtClean="0"/>
              <a:t>‹#›</a:t>
            </a:fld>
            <a:endParaRPr lang="tr-TR"/>
          </a:p>
        </p:txBody>
      </p:sp>
    </p:spTree>
    <p:extLst>
      <p:ext uri="{BB962C8B-B14F-4D97-AF65-F5344CB8AC3E}">
        <p14:creationId xmlns:p14="http://schemas.microsoft.com/office/powerpoint/2010/main" val="2314103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6AB1463D-BD32-4C76-BB66-F48DEFD494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43533F8-C216-4295-BC7D-359390F922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817DA22-37FF-47BC-91D6-D977CB6821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05A29-E52C-4DAB-A7A3-BCF377C3B1D7}" type="datetimeFigureOut">
              <a:rPr lang="tr-TR" smtClean="0"/>
              <a:t>29.03.2023</a:t>
            </a:fld>
            <a:endParaRPr lang="tr-TR"/>
          </a:p>
        </p:txBody>
      </p:sp>
      <p:sp>
        <p:nvSpPr>
          <p:cNvPr id="5" name="Alt Bilgi Yer Tutucusu 4">
            <a:extLst>
              <a:ext uri="{FF2B5EF4-FFF2-40B4-BE49-F238E27FC236}">
                <a16:creationId xmlns:a16="http://schemas.microsoft.com/office/drawing/2014/main" id="{B935FB2B-0C73-4235-A436-F9F450C42D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E16BA7E-F303-4FFF-B30D-1B0F592823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04264-D8F3-4B08-BAE2-814E117C2AD8}" type="slidenum">
              <a:rPr lang="tr-TR" smtClean="0"/>
              <a:t>‹#›</a:t>
            </a:fld>
            <a:endParaRPr lang="tr-TR"/>
          </a:p>
        </p:txBody>
      </p:sp>
    </p:spTree>
    <p:extLst>
      <p:ext uri="{BB962C8B-B14F-4D97-AF65-F5344CB8AC3E}">
        <p14:creationId xmlns:p14="http://schemas.microsoft.com/office/powerpoint/2010/main" val="693227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fif"/><Relationship Id="rId2" Type="http://schemas.openxmlformats.org/officeDocument/2006/relationships/image" Target="../media/image14.jfif"/><Relationship Id="rId1" Type="http://schemas.openxmlformats.org/officeDocument/2006/relationships/slideLayout" Target="../slideLayouts/slideLayout2.xml"/><Relationship Id="rId4" Type="http://schemas.openxmlformats.org/officeDocument/2006/relationships/image" Target="../media/image16.jfif"/></Relationships>
</file>

<file path=ppt/slides/_rels/slide19.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f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jf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CE589106-9651-43F0-B91F-18139AC55E21}"/>
              </a:ext>
            </a:extLst>
          </p:cNvPr>
          <p:cNvSpPr/>
          <p:nvPr/>
        </p:nvSpPr>
        <p:spPr>
          <a:xfrm>
            <a:off x="1143466" y="1338469"/>
            <a:ext cx="9905067" cy="1754326"/>
          </a:xfrm>
          <a:prstGeom prst="rect">
            <a:avLst/>
          </a:prstGeom>
          <a:noFill/>
        </p:spPr>
        <p:txBody>
          <a:bodyPr wrap="square" lIns="91440" tIns="45720" rIns="91440" bIns="45720">
            <a:spAutoFit/>
          </a:bodyPr>
          <a:lstStyle/>
          <a:p>
            <a:pPr algn="ctr"/>
            <a:r>
              <a:rPr lang="tr-T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OKUL ÇAĞI ÇOCUKLARINDA BESLENME</a:t>
            </a:r>
          </a:p>
        </p:txBody>
      </p:sp>
      <p:pic>
        <p:nvPicPr>
          <p:cNvPr id="6" name="Resim 5">
            <a:extLst>
              <a:ext uri="{FF2B5EF4-FFF2-40B4-BE49-F238E27FC236}">
                <a16:creationId xmlns:a16="http://schemas.microsoft.com/office/drawing/2014/main" id="{BB5B33E6-B3F0-43BF-B1AC-AA0784314B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6522" y="2940395"/>
            <a:ext cx="8613913" cy="3484135"/>
          </a:xfrm>
          <a:prstGeom prst="rect">
            <a:avLst/>
          </a:prstGeom>
        </p:spPr>
      </p:pic>
    </p:spTree>
    <p:extLst>
      <p:ext uri="{BB962C8B-B14F-4D97-AF65-F5344CB8AC3E}">
        <p14:creationId xmlns:p14="http://schemas.microsoft.com/office/powerpoint/2010/main" val="861244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Başlık 12">
            <a:extLst>
              <a:ext uri="{FF2B5EF4-FFF2-40B4-BE49-F238E27FC236}">
                <a16:creationId xmlns:a16="http://schemas.microsoft.com/office/drawing/2014/main" id="{81890553-531F-496D-A7BD-02A9A16BF477}"/>
              </a:ext>
            </a:extLst>
          </p:cNvPr>
          <p:cNvSpPr>
            <a:spLocks noGrp="1"/>
          </p:cNvSpPr>
          <p:nvPr>
            <p:ph type="title"/>
          </p:nvPr>
        </p:nvSpPr>
        <p:spPr>
          <a:xfrm>
            <a:off x="914400" y="185533"/>
            <a:ext cx="10515600" cy="1088437"/>
          </a:xfrm>
        </p:spPr>
        <p:txBody>
          <a:bodyPr/>
          <a:lstStyle/>
          <a:p>
            <a:r>
              <a:rPr lang="tr-TR" dirty="0">
                <a:solidFill>
                  <a:srgbClr val="C00000"/>
                </a:solidFill>
                <a:effectLst>
                  <a:outerShdw blurRad="38100" dist="38100" dir="2700000" algn="tl">
                    <a:srgbClr val="000000">
                      <a:alpha val="43137"/>
                    </a:srgbClr>
                  </a:outerShdw>
                </a:effectLst>
              </a:rPr>
              <a:t>              ÇOCUK GELİŞİM TABLOSU</a:t>
            </a:r>
          </a:p>
        </p:txBody>
      </p:sp>
      <p:sp>
        <p:nvSpPr>
          <p:cNvPr id="14" name="Metin Yer Tutucusu 13">
            <a:extLst>
              <a:ext uri="{FF2B5EF4-FFF2-40B4-BE49-F238E27FC236}">
                <a16:creationId xmlns:a16="http://schemas.microsoft.com/office/drawing/2014/main" id="{FF9A17C6-1C06-4AC0-9115-899670050CC9}"/>
              </a:ext>
            </a:extLst>
          </p:cNvPr>
          <p:cNvSpPr>
            <a:spLocks noGrp="1"/>
          </p:cNvSpPr>
          <p:nvPr>
            <p:ph type="body" idx="1"/>
          </p:nvPr>
        </p:nvSpPr>
        <p:spPr>
          <a:xfrm>
            <a:off x="836611" y="1417677"/>
            <a:ext cx="5157787" cy="452436"/>
          </a:xfrm>
        </p:spPr>
        <p:txBody>
          <a:bodyPr/>
          <a:lstStyle/>
          <a:p>
            <a:r>
              <a:rPr lang="tr-TR" dirty="0"/>
              <a:t>                         KIZLAR İÇİN</a:t>
            </a:r>
          </a:p>
        </p:txBody>
      </p:sp>
      <p:pic>
        <p:nvPicPr>
          <p:cNvPr id="10" name="İçerik Yer Tutucusu 9">
            <a:extLst>
              <a:ext uri="{FF2B5EF4-FFF2-40B4-BE49-F238E27FC236}">
                <a16:creationId xmlns:a16="http://schemas.microsoft.com/office/drawing/2014/main" id="{B8647E55-FEED-48A0-B04E-A2B146B1B727}"/>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272209" y="2160104"/>
            <a:ext cx="4094920" cy="4426226"/>
          </a:xfrm>
        </p:spPr>
      </p:pic>
      <p:sp>
        <p:nvSpPr>
          <p:cNvPr id="15" name="Metin Yer Tutucusu 14">
            <a:extLst>
              <a:ext uri="{FF2B5EF4-FFF2-40B4-BE49-F238E27FC236}">
                <a16:creationId xmlns:a16="http://schemas.microsoft.com/office/drawing/2014/main" id="{2B688D9A-1F01-4A09-963F-B9CDE103FDA2}"/>
              </a:ext>
            </a:extLst>
          </p:cNvPr>
          <p:cNvSpPr>
            <a:spLocks noGrp="1"/>
          </p:cNvSpPr>
          <p:nvPr>
            <p:ph type="body" sz="quarter" idx="3"/>
          </p:nvPr>
        </p:nvSpPr>
        <p:spPr>
          <a:xfrm>
            <a:off x="6197604" y="1417677"/>
            <a:ext cx="5183188" cy="452437"/>
          </a:xfrm>
        </p:spPr>
        <p:txBody>
          <a:bodyPr/>
          <a:lstStyle/>
          <a:p>
            <a:r>
              <a:rPr lang="tr-TR" dirty="0"/>
              <a:t>                    ERKEKLER İÇİN</a:t>
            </a:r>
          </a:p>
        </p:txBody>
      </p:sp>
      <p:pic>
        <p:nvPicPr>
          <p:cNvPr id="12" name="İçerik Yer Tutucusu 11">
            <a:extLst>
              <a:ext uri="{FF2B5EF4-FFF2-40B4-BE49-F238E27FC236}">
                <a16:creationId xmlns:a16="http://schemas.microsoft.com/office/drawing/2014/main" id="{54599437-6B45-4517-B3B5-DDEECFDC9EA1}"/>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824871" y="2160104"/>
            <a:ext cx="4094920" cy="4426226"/>
          </a:xfrm>
        </p:spPr>
      </p:pic>
    </p:spTree>
    <p:extLst>
      <p:ext uri="{BB962C8B-B14F-4D97-AF65-F5344CB8AC3E}">
        <p14:creationId xmlns:p14="http://schemas.microsoft.com/office/powerpoint/2010/main" val="3030131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8">
            <a:extLst>
              <a:ext uri="{FF2B5EF4-FFF2-40B4-BE49-F238E27FC236}">
                <a16:creationId xmlns:a16="http://schemas.microsoft.com/office/drawing/2014/main" id="{F1FE9303-5526-4B5B-BA87-43A4C2CF7463}"/>
              </a:ext>
            </a:extLst>
          </p:cNvPr>
          <p:cNvSpPr>
            <a:spLocks noGrp="1"/>
          </p:cNvSpPr>
          <p:nvPr>
            <p:ph type="title"/>
          </p:nvPr>
        </p:nvSpPr>
        <p:spPr/>
        <p:txBody>
          <a:bodyPr/>
          <a:lstStyle/>
          <a:p>
            <a:r>
              <a:rPr lang="tr-TR" dirty="0">
                <a:solidFill>
                  <a:srgbClr val="C00000"/>
                </a:solidFill>
                <a:effectLst>
                  <a:outerShdw blurRad="38100" dist="38100" dir="2700000" algn="tl">
                    <a:srgbClr val="000000">
                      <a:alpha val="43137"/>
                    </a:srgbClr>
                  </a:outerShdw>
                </a:effectLst>
              </a:rPr>
              <a:t>    OKUL ÇAĞI ÇOCUKLARINDA BÜYÜME</a:t>
            </a:r>
          </a:p>
        </p:txBody>
      </p:sp>
      <p:sp>
        <p:nvSpPr>
          <p:cNvPr id="10" name="İçerik Yer Tutucusu 9">
            <a:extLst>
              <a:ext uri="{FF2B5EF4-FFF2-40B4-BE49-F238E27FC236}">
                <a16:creationId xmlns:a16="http://schemas.microsoft.com/office/drawing/2014/main" id="{FE10B868-BF29-42AE-990B-AC280B15B390}"/>
              </a:ext>
            </a:extLst>
          </p:cNvPr>
          <p:cNvSpPr>
            <a:spLocks noGrp="1"/>
          </p:cNvSpPr>
          <p:nvPr>
            <p:ph idx="1"/>
          </p:nvPr>
        </p:nvSpPr>
        <p:spPr>
          <a:xfrm>
            <a:off x="437322" y="1563757"/>
            <a:ext cx="7540487" cy="4784034"/>
          </a:xfrm>
        </p:spPr>
        <p:txBody>
          <a:bodyPr>
            <a:normAutofit fontScale="92500" lnSpcReduction="10000"/>
          </a:bodyPr>
          <a:lstStyle/>
          <a:p>
            <a:r>
              <a:rPr lang="tr-TR" dirty="0"/>
              <a:t>Büyüme dinamik, karmaşık bir süreç olup, anne karnında başlar ve </a:t>
            </a:r>
            <a:r>
              <a:rPr lang="tr-TR" dirty="0" err="1"/>
              <a:t>adolesan</a:t>
            </a:r>
            <a:r>
              <a:rPr lang="tr-TR" dirty="0"/>
              <a:t> döneminin bitmesi ile sonlanır.</a:t>
            </a:r>
          </a:p>
          <a:p>
            <a:r>
              <a:rPr lang="tr-TR" dirty="0"/>
              <a:t>Büyüme süreci genetik, beslenme, fiziksel aktivite gibi çevresel ve </a:t>
            </a:r>
            <a:r>
              <a:rPr lang="tr-TR" dirty="0" err="1"/>
              <a:t>hormonel</a:t>
            </a:r>
            <a:r>
              <a:rPr lang="tr-TR" dirty="0"/>
              <a:t> etmenlerle etkilenir ve büyüme fazlarında değişiklikler gösterir. Büyümenin fazları prenatal, bebeklik, çocukluk ve </a:t>
            </a:r>
            <a:r>
              <a:rPr lang="tr-TR" dirty="0" err="1"/>
              <a:t>adolesan</a:t>
            </a:r>
            <a:r>
              <a:rPr lang="tr-TR" dirty="0"/>
              <a:t> dönemleridir.</a:t>
            </a:r>
          </a:p>
          <a:p>
            <a:r>
              <a:rPr lang="tr-TR" dirty="0"/>
              <a:t>Çocukların büyüme örüntülerinin izlenmesi ile zayıflık, şişmanlık, bodurluk ve kısa boy uzunluğu gibi sorunların daha ortaya çıkmadan önlenmesi veya sorun var ise erken tanısı ile tedavisi sağlanabilir veya sorunun ilerlemesi durdurulabilir.</a:t>
            </a:r>
          </a:p>
        </p:txBody>
      </p:sp>
      <p:pic>
        <p:nvPicPr>
          <p:cNvPr id="12" name="Resim 11">
            <a:extLst>
              <a:ext uri="{FF2B5EF4-FFF2-40B4-BE49-F238E27FC236}">
                <a16:creationId xmlns:a16="http://schemas.microsoft.com/office/drawing/2014/main" id="{6D83F3DE-D64A-4C39-A7BC-7E43FEF1D7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7809" y="1815549"/>
            <a:ext cx="4068417" cy="4008161"/>
          </a:xfrm>
          <a:prstGeom prst="rect">
            <a:avLst/>
          </a:prstGeom>
        </p:spPr>
      </p:pic>
    </p:spTree>
    <p:extLst>
      <p:ext uri="{BB962C8B-B14F-4D97-AF65-F5344CB8AC3E}">
        <p14:creationId xmlns:p14="http://schemas.microsoft.com/office/powerpoint/2010/main" val="538635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6A1CB6-20E2-40D3-9265-BB4FABF480E8}"/>
              </a:ext>
            </a:extLst>
          </p:cNvPr>
          <p:cNvSpPr>
            <a:spLocks noGrp="1"/>
          </p:cNvSpPr>
          <p:nvPr>
            <p:ph type="title"/>
          </p:nvPr>
        </p:nvSpPr>
        <p:spPr>
          <a:xfrm>
            <a:off x="838200" y="365125"/>
            <a:ext cx="10515600" cy="1325563"/>
          </a:xfrm>
        </p:spPr>
        <p:txBody>
          <a:bodyPr/>
          <a:lstStyle/>
          <a:p>
            <a:r>
              <a:rPr lang="tr-TR" dirty="0">
                <a:solidFill>
                  <a:srgbClr val="C00000"/>
                </a:solidFill>
                <a:effectLst>
                  <a:outerShdw blurRad="38100" dist="38100" dir="2700000" algn="tl">
                    <a:srgbClr val="000000">
                      <a:alpha val="43137"/>
                    </a:srgbClr>
                  </a:outerShdw>
                </a:effectLst>
              </a:rPr>
              <a:t>    OKUL ÇAĞI ÇOCUKLARINDA BÜYÜME</a:t>
            </a:r>
          </a:p>
        </p:txBody>
      </p:sp>
      <p:sp>
        <p:nvSpPr>
          <p:cNvPr id="9" name="İçerik Yer Tutucusu 8">
            <a:extLst>
              <a:ext uri="{FF2B5EF4-FFF2-40B4-BE49-F238E27FC236}">
                <a16:creationId xmlns:a16="http://schemas.microsoft.com/office/drawing/2014/main" id="{FFA8D4AD-3977-4DFD-83BA-845D6449A929}"/>
              </a:ext>
            </a:extLst>
          </p:cNvPr>
          <p:cNvSpPr>
            <a:spLocks noGrp="1"/>
          </p:cNvSpPr>
          <p:nvPr>
            <p:ph idx="1"/>
          </p:nvPr>
        </p:nvSpPr>
        <p:spPr/>
        <p:txBody>
          <a:bodyPr>
            <a:normAutofit lnSpcReduction="10000"/>
          </a:bodyPr>
          <a:lstStyle/>
          <a:p>
            <a:r>
              <a:rPr lang="tr-TR" dirty="0"/>
              <a:t>Çalışmanın temel amacı, 6-10 yaş grubu okul çağı çocuklarında büyüme örüntüsünü belirlemek, ayrıca hedeflenen birçok kısa ve uzun dönem amaca ulaşabilmektir.</a:t>
            </a:r>
          </a:p>
          <a:p>
            <a:r>
              <a:rPr lang="tr-TR" dirty="0"/>
              <a:t>Çalışma </a:t>
            </a:r>
            <a:r>
              <a:rPr lang="tr-TR" dirty="0" err="1"/>
              <a:t>kesitsel</a:t>
            </a:r>
            <a:r>
              <a:rPr lang="tr-TR" dirty="0"/>
              <a:t> ve tanımlayıcı bir çalışma olup sınıflamasına göre 26 bölgeden seçilmiştir. Çalışma, 140 ilköğretim okuluna devam eden     6-10 yaş grubunda 6382 erkek ve 5919 kız olmak üzere toplam 12301 çocuk üzerinde yürütülmüştür.</a:t>
            </a:r>
          </a:p>
          <a:p>
            <a:r>
              <a:rPr lang="tr-TR" dirty="0"/>
              <a:t>Örneklemede 6473 çocuk kentsel ve 5828 çocuk ise kırsal yerleşim yerinden araştırma kapsamına alınmıştır. Toplam 12301 çocuk çalışma örneğini oluşturmuş, 11387 çocuktan </a:t>
            </a:r>
            <a:r>
              <a:rPr lang="tr-TR" dirty="0" err="1"/>
              <a:t>antropometrik</a:t>
            </a:r>
            <a:r>
              <a:rPr lang="tr-TR" dirty="0"/>
              <a:t> ölçümler (vücut ağırlığı, boy uzunluğu, bel çevresi) alınmıştır.</a:t>
            </a:r>
          </a:p>
        </p:txBody>
      </p:sp>
    </p:spTree>
    <p:extLst>
      <p:ext uri="{BB962C8B-B14F-4D97-AF65-F5344CB8AC3E}">
        <p14:creationId xmlns:p14="http://schemas.microsoft.com/office/powerpoint/2010/main" val="2865824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Başlık 9">
            <a:extLst>
              <a:ext uri="{FF2B5EF4-FFF2-40B4-BE49-F238E27FC236}">
                <a16:creationId xmlns:a16="http://schemas.microsoft.com/office/drawing/2014/main" id="{756DAF9D-0522-4DC6-8C33-AF10FBCACC5B}"/>
              </a:ext>
            </a:extLst>
          </p:cNvPr>
          <p:cNvSpPr>
            <a:spLocks noGrp="1"/>
          </p:cNvSpPr>
          <p:nvPr>
            <p:ph type="title"/>
          </p:nvPr>
        </p:nvSpPr>
        <p:spPr/>
        <p:txBody>
          <a:bodyPr/>
          <a:lstStyle/>
          <a:p>
            <a:r>
              <a:rPr lang="tr-TR" dirty="0">
                <a:solidFill>
                  <a:srgbClr val="C00000"/>
                </a:solidFill>
                <a:effectLst>
                  <a:outerShdw blurRad="38100" dist="38100" dir="2700000" algn="tl">
                    <a:srgbClr val="000000">
                      <a:alpha val="43137"/>
                    </a:srgbClr>
                  </a:outerShdw>
                </a:effectLst>
              </a:rPr>
              <a:t>OKUL ÇAĞI ÇOCUĞUNUN BESLENME ÖZELLİKLERİ</a:t>
            </a:r>
          </a:p>
        </p:txBody>
      </p:sp>
      <p:sp>
        <p:nvSpPr>
          <p:cNvPr id="11" name="İçerik Yer Tutucusu 10">
            <a:extLst>
              <a:ext uri="{FF2B5EF4-FFF2-40B4-BE49-F238E27FC236}">
                <a16:creationId xmlns:a16="http://schemas.microsoft.com/office/drawing/2014/main" id="{022581D0-CED1-4492-8404-A57196F6EC95}"/>
              </a:ext>
            </a:extLst>
          </p:cNvPr>
          <p:cNvSpPr>
            <a:spLocks noGrp="1"/>
          </p:cNvSpPr>
          <p:nvPr>
            <p:ph idx="1"/>
          </p:nvPr>
        </p:nvSpPr>
        <p:spPr>
          <a:xfrm>
            <a:off x="238539" y="1825625"/>
            <a:ext cx="7023652" cy="4667250"/>
          </a:xfrm>
        </p:spPr>
        <p:txBody>
          <a:bodyPr>
            <a:normAutofit fontScale="92500"/>
          </a:bodyPr>
          <a:lstStyle/>
          <a:p>
            <a:r>
              <a:rPr lang="tr-TR" dirty="0"/>
              <a:t>Çocuklarda beslenme; çocuğun yaşına, cinsiyetine, vücut ağırlığına, boy uzunluğuna, fiziksel aktivitesine göre düzenlenmelidir. Çocuğun yeterli ve dengeli beslenip beslenmediği gelişim özellikleri takip edilerek saptanabilir.</a:t>
            </a:r>
          </a:p>
          <a:p>
            <a:r>
              <a:rPr lang="tr-TR" dirty="0"/>
              <a:t>Okul çağı dönemi, enerji ihtiyacı, protein, mineral ve vitaminlere ihtiyacın fazla olduğu dönemdir.</a:t>
            </a:r>
          </a:p>
          <a:p>
            <a:r>
              <a:rPr lang="tr-TR" dirty="0"/>
              <a:t>Tüm besin ögelerinin yeterli ve dengeli karşılanabilmesi için 6-12 yaş grubu çocukların tüketmeleri gereken besinlerin, besin ögesi örüntüsünün ihtiyaçlarını karşılayacak miktar ve kalitede olması önemlidir.</a:t>
            </a:r>
          </a:p>
        </p:txBody>
      </p:sp>
      <p:pic>
        <p:nvPicPr>
          <p:cNvPr id="3" name="Resim 2">
            <a:extLst>
              <a:ext uri="{FF2B5EF4-FFF2-40B4-BE49-F238E27FC236}">
                <a16:creationId xmlns:a16="http://schemas.microsoft.com/office/drawing/2014/main" id="{72231DA5-AF53-4586-8755-75066643A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4227" y="1825625"/>
            <a:ext cx="4333462" cy="4293704"/>
          </a:xfrm>
          <a:prstGeom prst="rect">
            <a:avLst/>
          </a:prstGeom>
        </p:spPr>
      </p:pic>
    </p:spTree>
    <p:extLst>
      <p:ext uri="{BB962C8B-B14F-4D97-AF65-F5344CB8AC3E}">
        <p14:creationId xmlns:p14="http://schemas.microsoft.com/office/powerpoint/2010/main" val="2786081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D27004-BC54-4C43-8CBF-109EC5E747DF}"/>
              </a:ext>
            </a:extLst>
          </p:cNvPr>
          <p:cNvSpPr>
            <a:spLocks noGrp="1"/>
          </p:cNvSpPr>
          <p:nvPr>
            <p:ph type="title"/>
          </p:nvPr>
        </p:nvSpPr>
        <p:spPr/>
        <p:txBody>
          <a:bodyPr/>
          <a:lstStyle/>
          <a:p>
            <a:r>
              <a:rPr lang="tr-TR" dirty="0">
                <a:solidFill>
                  <a:srgbClr val="C00000"/>
                </a:solidFill>
                <a:effectLst>
                  <a:outerShdw blurRad="38100" dist="38100" dir="2700000" algn="tl">
                    <a:srgbClr val="000000">
                      <a:alpha val="43137"/>
                    </a:srgbClr>
                  </a:outerShdw>
                </a:effectLst>
              </a:rPr>
              <a:t>OKUL ÇAĞI ÇOCUĞUNUN BESLENME ÖZELLİKLERİ</a:t>
            </a:r>
          </a:p>
        </p:txBody>
      </p:sp>
      <p:sp>
        <p:nvSpPr>
          <p:cNvPr id="3" name="İçerik Yer Tutucusu 2">
            <a:extLst>
              <a:ext uri="{FF2B5EF4-FFF2-40B4-BE49-F238E27FC236}">
                <a16:creationId xmlns:a16="http://schemas.microsoft.com/office/drawing/2014/main" id="{52FDB271-6FD8-411A-B14A-C7C42A57D454}"/>
              </a:ext>
            </a:extLst>
          </p:cNvPr>
          <p:cNvSpPr>
            <a:spLocks noGrp="1"/>
          </p:cNvSpPr>
          <p:nvPr>
            <p:ph idx="1"/>
          </p:nvPr>
        </p:nvSpPr>
        <p:spPr/>
        <p:txBody>
          <a:bodyPr>
            <a:normAutofit lnSpcReduction="10000"/>
          </a:bodyPr>
          <a:lstStyle/>
          <a:p>
            <a:r>
              <a:rPr lang="tr-TR" dirty="0"/>
              <a:t>Okullarda çocukların beslenmesi konusunda yaşanan kontrolsüzlük ve özellikle annenin çalıştığı durumlarda okuldan eve gelen çocuğun kendi kendine yiyecek hazırlaması yanlış beslenme alışkanlıkları oluşmasında bir etkendir. Bu neden ile yeterli ve dengeli beslenme için çocuğun ailenin beslenme konusunda eğitilmeleri önemlidir.</a:t>
            </a:r>
          </a:p>
          <a:p>
            <a:r>
              <a:rPr lang="tr-TR" dirty="0"/>
              <a:t>Çocuğun okula erken gitmesi, öğle vaktini okulda geçirmesi, okulda geçen sürenin uzun olması; okulda beslenme programları ve kaynakların yetersiz olması, okul kantininden alınan besin değeri düşük yiyecekler ile birkaç öğünün geçiştirilmesi gibi nedenler yanlış beslenme alışkanlıklarının yerleşmesine neden olmaktadır. Bu soruna ailede ve okulda kazandırılacak iyi alışkanlıklar ile çözüm bulunabilir.</a:t>
            </a:r>
          </a:p>
        </p:txBody>
      </p:sp>
    </p:spTree>
    <p:extLst>
      <p:ext uri="{BB962C8B-B14F-4D97-AF65-F5344CB8AC3E}">
        <p14:creationId xmlns:p14="http://schemas.microsoft.com/office/powerpoint/2010/main" val="120828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E06DAC-3C6F-4F12-9B98-CA179C4D064D}"/>
              </a:ext>
            </a:extLst>
          </p:cNvPr>
          <p:cNvSpPr>
            <a:spLocks noGrp="1"/>
          </p:cNvSpPr>
          <p:nvPr>
            <p:ph type="title"/>
          </p:nvPr>
        </p:nvSpPr>
        <p:spPr/>
        <p:txBody>
          <a:bodyPr/>
          <a:lstStyle/>
          <a:p>
            <a:r>
              <a:rPr lang="tr-TR" dirty="0">
                <a:solidFill>
                  <a:srgbClr val="C00000"/>
                </a:solidFill>
                <a:effectLst>
                  <a:outerShdw blurRad="38100" dist="38100" dir="2700000" algn="tl">
                    <a:srgbClr val="000000">
                      <a:alpha val="43137"/>
                    </a:srgbClr>
                  </a:outerShdw>
                </a:effectLst>
              </a:rPr>
              <a:t>OKUL ÇAĞI ÇOCUĞUNUN BESLENME ÖZELLİKLERİ</a:t>
            </a:r>
          </a:p>
        </p:txBody>
      </p:sp>
      <p:sp>
        <p:nvSpPr>
          <p:cNvPr id="3" name="İçerik Yer Tutucusu 2">
            <a:extLst>
              <a:ext uri="{FF2B5EF4-FFF2-40B4-BE49-F238E27FC236}">
                <a16:creationId xmlns:a16="http://schemas.microsoft.com/office/drawing/2014/main" id="{10149B55-E14C-4578-ABAA-5F5AD5CBD7D9}"/>
              </a:ext>
            </a:extLst>
          </p:cNvPr>
          <p:cNvSpPr>
            <a:spLocks noGrp="1"/>
          </p:cNvSpPr>
          <p:nvPr>
            <p:ph idx="1"/>
          </p:nvPr>
        </p:nvSpPr>
        <p:spPr>
          <a:xfrm>
            <a:off x="573156" y="1812373"/>
            <a:ext cx="6423991" cy="4351338"/>
          </a:xfrm>
        </p:spPr>
        <p:txBody>
          <a:bodyPr/>
          <a:lstStyle/>
          <a:p>
            <a:r>
              <a:rPr lang="tr-TR" dirty="0"/>
              <a:t>Çocuklar çevrelerinde bulunan bireyleri model alarak öğrenirler.</a:t>
            </a:r>
          </a:p>
          <a:p>
            <a:r>
              <a:rPr lang="tr-TR" dirty="0"/>
              <a:t> Ebeveynler, arkadaşlar, öğretmenler ve televizyon çocukların beslenme alışkanlıklarını etkiler.</a:t>
            </a:r>
          </a:p>
          <a:p>
            <a:r>
              <a:rPr lang="tr-TR" dirty="0"/>
              <a:t>Çocukların besin tercihleri ve iştahları çok hızlı değişir. </a:t>
            </a:r>
          </a:p>
          <a:p>
            <a:r>
              <a:rPr lang="tr-TR" dirty="0"/>
              <a:t>Az miktarda yeme veya bazı besinleri hiç tüketmeme sık görülen davranışlardır.</a:t>
            </a:r>
          </a:p>
        </p:txBody>
      </p:sp>
      <p:pic>
        <p:nvPicPr>
          <p:cNvPr id="5" name="Resim 4">
            <a:extLst>
              <a:ext uri="{FF2B5EF4-FFF2-40B4-BE49-F238E27FC236}">
                <a16:creationId xmlns:a16="http://schemas.microsoft.com/office/drawing/2014/main" id="{83BAB7ED-5BE6-4DC9-89C9-D090273EF2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65773" y="1812373"/>
            <a:ext cx="4055165" cy="3935896"/>
          </a:xfrm>
          <a:prstGeom prst="rect">
            <a:avLst/>
          </a:prstGeom>
        </p:spPr>
      </p:pic>
    </p:spTree>
    <p:extLst>
      <p:ext uri="{BB962C8B-B14F-4D97-AF65-F5344CB8AC3E}">
        <p14:creationId xmlns:p14="http://schemas.microsoft.com/office/powerpoint/2010/main" val="1973064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E49EEE59-AA10-45C8-9B81-C38259A70EFA}"/>
              </a:ext>
            </a:extLst>
          </p:cNvPr>
          <p:cNvSpPr>
            <a:spLocks noGrp="1"/>
          </p:cNvSpPr>
          <p:nvPr>
            <p:ph type="title"/>
          </p:nvPr>
        </p:nvSpPr>
        <p:spPr>
          <a:xfrm>
            <a:off x="838200" y="231223"/>
            <a:ext cx="10515600" cy="1325563"/>
          </a:xfrm>
        </p:spPr>
        <p:txBody>
          <a:bodyPr/>
          <a:lstStyle/>
          <a:p>
            <a:r>
              <a:rPr lang="tr-TR" dirty="0">
                <a:solidFill>
                  <a:srgbClr val="C00000"/>
                </a:solidFill>
                <a:effectLst>
                  <a:outerShdw blurRad="38100" dist="38100" dir="2700000" algn="tl">
                    <a:srgbClr val="000000">
                      <a:alpha val="43137"/>
                    </a:srgbClr>
                  </a:outerShdw>
                </a:effectLst>
              </a:rPr>
              <a:t>OKUL ÇAĞI ÇOCUĞUNUN BESLENME ÖZELLİKLERİ</a:t>
            </a:r>
          </a:p>
        </p:txBody>
      </p:sp>
      <p:sp>
        <p:nvSpPr>
          <p:cNvPr id="5" name="Metin Yer Tutucusu 4">
            <a:extLst>
              <a:ext uri="{FF2B5EF4-FFF2-40B4-BE49-F238E27FC236}">
                <a16:creationId xmlns:a16="http://schemas.microsoft.com/office/drawing/2014/main" id="{DD12E2B4-3B88-49D9-8994-B81B2861BDD3}"/>
              </a:ext>
            </a:extLst>
          </p:cNvPr>
          <p:cNvSpPr>
            <a:spLocks noGrp="1"/>
          </p:cNvSpPr>
          <p:nvPr>
            <p:ph type="body" idx="1"/>
          </p:nvPr>
        </p:nvSpPr>
        <p:spPr>
          <a:xfrm>
            <a:off x="839787" y="1585499"/>
            <a:ext cx="5157787" cy="823912"/>
          </a:xfrm>
        </p:spPr>
        <p:txBody>
          <a:bodyPr/>
          <a:lstStyle/>
          <a:p>
            <a:pPr marL="342900" indent="-342900">
              <a:buFont typeface="Arial" panose="020B0604020202020204" pitchFamily="34" charset="0"/>
              <a:buChar char="•"/>
            </a:pPr>
            <a:r>
              <a:rPr lang="tr-TR" dirty="0">
                <a:solidFill>
                  <a:srgbClr val="002060"/>
                </a:solidFill>
                <a:effectLst>
                  <a:outerShdw blurRad="38100" dist="38100" dir="2700000" algn="tl">
                    <a:srgbClr val="000000">
                      <a:alpha val="43137"/>
                    </a:srgbClr>
                  </a:outerShdw>
                </a:effectLst>
              </a:rPr>
              <a:t>ÇOCUKLARDA GÜNDE 4 ÖĞÜN YEMEK YEMELİ</a:t>
            </a:r>
          </a:p>
        </p:txBody>
      </p:sp>
      <p:sp>
        <p:nvSpPr>
          <p:cNvPr id="6" name="İçerik Yer Tutucusu 5">
            <a:extLst>
              <a:ext uri="{FF2B5EF4-FFF2-40B4-BE49-F238E27FC236}">
                <a16:creationId xmlns:a16="http://schemas.microsoft.com/office/drawing/2014/main" id="{228611FB-660F-474C-AEFF-861B6163FABE}"/>
              </a:ext>
            </a:extLst>
          </p:cNvPr>
          <p:cNvSpPr>
            <a:spLocks noGrp="1"/>
          </p:cNvSpPr>
          <p:nvPr>
            <p:ph sz="half" idx="2"/>
          </p:nvPr>
        </p:nvSpPr>
        <p:spPr>
          <a:xfrm>
            <a:off x="838200" y="2369378"/>
            <a:ext cx="5157787" cy="3684588"/>
          </a:xfrm>
        </p:spPr>
        <p:txBody>
          <a:bodyPr>
            <a:normAutofit fontScale="85000" lnSpcReduction="20000"/>
          </a:bodyPr>
          <a:lstStyle/>
          <a:p>
            <a:r>
              <a:rPr lang="tr-TR" dirty="0"/>
              <a:t>Çocukların günlük öğün sayıları en az 4 öğün olmalıdır.</a:t>
            </a:r>
          </a:p>
          <a:p>
            <a:r>
              <a:rPr lang="tr-TR" dirty="0"/>
              <a:t>Çocukların beslenme programında; karbonhidrat, protein, vitamin ve mineral ile yağlar yeterli düzeyde olmalıdır.</a:t>
            </a:r>
          </a:p>
          <a:p>
            <a:r>
              <a:rPr lang="tr-TR" dirty="0"/>
              <a:t>Süt  ve süt ürünlerinden 2-3 porsiyon, mevsim sebze ve meyvelerinden en az 5 porsiyon, ekmek ve tahıl grubundaki besinlerden 6-9 porsiyon ile yağ ve yağlı bitkilerin tohumlarından yeterli düzeyde tüketim gereklidir.</a:t>
            </a:r>
          </a:p>
        </p:txBody>
      </p:sp>
      <p:sp>
        <p:nvSpPr>
          <p:cNvPr id="7" name="Metin Yer Tutucusu 6">
            <a:extLst>
              <a:ext uri="{FF2B5EF4-FFF2-40B4-BE49-F238E27FC236}">
                <a16:creationId xmlns:a16="http://schemas.microsoft.com/office/drawing/2014/main" id="{5577D533-97A9-4840-811C-4E55638268F7}"/>
              </a:ext>
            </a:extLst>
          </p:cNvPr>
          <p:cNvSpPr>
            <a:spLocks noGrp="1"/>
          </p:cNvSpPr>
          <p:nvPr>
            <p:ph type="body" sz="quarter" idx="3"/>
          </p:nvPr>
        </p:nvSpPr>
        <p:spPr>
          <a:xfrm>
            <a:off x="6194427" y="1207018"/>
            <a:ext cx="5183188" cy="823912"/>
          </a:xfrm>
        </p:spPr>
        <p:txBody>
          <a:bodyPr/>
          <a:lstStyle/>
          <a:p>
            <a:pPr marL="342900" indent="-342900">
              <a:buFont typeface="Arial" panose="020B0604020202020204" pitchFamily="34" charset="0"/>
              <a:buChar char="•"/>
            </a:pPr>
            <a:r>
              <a:rPr lang="tr-TR" dirty="0">
                <a:solidFill>
                  <a:srgbClr val="002060"/>
                </a:solidFill>
                <a:effectLst>
                  <a:outerShdw blurRad="38100" dist="38100" dir="2700000" algn="tl">
                    <a:srgbClr val="000000">
                      <a:alpha val="43137"/>
                    </a:srgbClr>
                  </a:outerShdw>
                </a:effectLst>
              </a:rPr>
              <a:t>EN ÖNEMLİ ÖĞÜN KAHVALTI</a:t>
            </a:r>
          </a:p>
        </p:txBody>
      </p:sp>
      <p:sp>
        <p:nvSpPr>
          <p:cNvPr id="8" name="İçerik Yer Tutucusu 7">
            <a:extLst>
              <a:ext uri="{FF2B5EF4-FFF2-40B4-BE49-F238E27FC236}">
                <a16:creationId xmlns:a16="http://schemas.microsoft.com/office/drawing/2014/main" id="{47B89173-4308-463D-BEC6-8E0B53ECF076}"/>
              </a:ext>
            </a:extLst>
          </p:cNvPr>
          <p:cNvSpPr>
            <a:spLocks noGrp="1"/>
          </p:cNvSpPr>
          <p:nvPr>
            <p:ph sz="quarter" idx="4"/>
          </p:nvPr>
        </p:nvSpPr>
        <p:spPr>
          <a:xfrm>
            <a:off x="6194427" y="2200551"/>
            <a:ext cx="5183188" cy="4426226"/>
          </a:xfrm>
        </p:spPr>
        <p:txBody>
          <a:bodyPr>
            <a:noAutofit/>
          </a:bodyPr>
          <a:lstStyle/>
          <a:p>
            <a:r>
              <a:rPr lang="tr-TR" sz="2400" dirty="0"/>
              <a:t>Günün en önemli olan öğünü kahvaltı; çocuklarda dikkat, ders çalışma, anımsama ve öğrenme yeteneği ile bunların bütünü olan okul başarısı üzerinde çok önemli bir etkiye sahiptir.</a:t>
            </a:r>
          </a:p>
          <a:p>
            <a:pPr marL="0" indent="0">
              <a:buNone/>
            </a:pPr>
            <a:endParaRPr lang="tr-TR" sz="2000" dirty="0"/>
          </a:p>
        </p:txBody>
      </p:sp>
    </p:spTree>
    <p:extLst>
      <p:ext uri="{BB962C8B-B14F-4D97-AF65-F5344CB8AC3E}">
        <p14:creationId xmlns:p14="http://schemas.microsoft.com/office/powerpoint/2010/main" val="597285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a:extLst>
              <a:ext uri="{FF2B5EF4-FFF2-40B4-BE49-F238E27FC236}">
                <a16:creationId xmlns:a16="http://schemas.microsoft.com/office/drawing/2014/main" id="{9436B335-8DFE-447D-B99D-058F2DA6D9A6}"/>
              </a:ext>
            </a:extLst>
          </p:cNvPr>
          <p:cNvSpPr>
            <a:spLocks noGrp="1"/>
          </p:cNvSpPr>
          <p:nvPr>
            <p:ph type="title"/>
          </p:nvPr>
        </p:nvSpPr>
        <p:spPr/>
        <p:txBody>
          <a:bodyPr/>
          <a:lstStyle/>
          <a:p>
            <a:r>
              <a:rPr lang="tr-TR" dirty="0">
                <a:solidFill>
                  <a:srgbClr val="C00000"/>
                </a:solidFill>
                <a:effectLst>
                  <a:outerShdw blurRad="38100" dist="38100" dir="2700000" algn="tl">
                    <a:srgbClr val="000000">
                      <a:alpha val="43137"/>
                    </a:srgbClr>
                  </a:outerShdw>
                </a:effectLst>
              </a:rPr>
              <a:t>OKUL ÇAĞI ÇOCUĞUNUN ENERJİ VE BESİN ÖĞESİ İHTİYACI</a:t>
            </a:r>
          </a:p>
        </p:txBody>
      </p:sp>
      <p:sp>
        <p:nvSpPr>
          <p:cNvPr id="8" name="İçerik Yer Tutucusu 7">
            <a:extLst>
              <a:ext uri="{FF2B5EF4-FFF2-40B4-BE49-F238E27FC236}">
                <a16:creationId xmlns:a16="http://schemas.microsoft.com/office/drawing/2014/main" id="{D55F706A-EB7A-4F69-B946-292BDA2716D7}"/>
              </a:ext>
            </a:extLst>
          </p:cNvPr>
          <p:cNvSpPr>
            <a:spLocks noGrp="1"/>
          </p:cNvSpPr>
          <p:nvPr>
            <p:ph idx="1"/>
          </p:nvPr>
        </p:nvSpPr>
        <p:spPr>
          <a:xfrm>
            <a:off x="347868" y="1825625"/>
            <a:ext cx="5840897" cy="4667250"/>
          </a:xfrm>
        </p:spPr>
        <p:txBody>
          <a:bodyPr>
            <a:normAutofit/>
          </a:bodyPr>
          <a:lstStyle/>
          <a:p>
            <a:r>
              <a:rPr lang="tr-TR" dirty="0"/>
              <a:t>Okul dönemi çocuğunun günlük enerji ve besin öğesi gereksinimi, oyun dönemine göre artış gösterir.</a:t>
            </a:r>
          </a:p>
          <a:p>
            <a:r>
              <a:rPr lang="tr-TR" dirty="0"/>
              <a:t>Çocuk büyüdükçe boy ve kilo artışı doğrultusunda günlük alınması gereken enerji ve besin öğesi miktarları da artar.</a:t>
            </a:r>
          </a:p>
          <a:p>
            <a:r>
              <a:rPr lang="tr-TR" dirty="0"/>
              <a:t>Okul çağı çocuklarının kg başına günlük ortalama enerji ihtiyacı yanda verilmiştir.</a:t>
            </a:r>
          </a:p>
        </p:txBody>
      </p:sp>
      <p:pic>
        <p:nvPicPr>
          <p:cNvPr id="10" name="Resim 9">
            <a:extLst>
              <a:ext uri="{FF2B5EF4-FFF2-40B4-BE49-F238E27FC236}">
                <a16:creationId xmlns:a16="http://schemas.microsoft.com/office/drawing/2014/main" id="{2EE8B0AC-9CA2-4EB6-9F68-6B918CE9C5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6810377" y="1336533"/>
            <a:ext cx="4667250" cy="5645429"/>
          </a:xfrm>
          <a:prstGeom prst="rect">
            <a:avLst/>
          </a:prstGeom>
        </p:spPr>
      </p:pic>
    </p:spTree>
    <p:extLst>
      <p:ext uri="{BB962C8B-B14F-4D97-AF65-F5344CB8AC3E}">
        <p14:creationId xmlns:p14="http://schemas.microsoft.com/office/powerpoint/2010/main" val="3554903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5BBB06-5EDA-4474-8A39-AFDF7CAF8579}"/>
              </a:ext>
            </a:extLst>
          </p:cNvPr>
          <p:cNvSpPr>
            <a:spLocks noGrp="1"/>
          </p:cNvSpPr>
          <p:nvPr>
            <p:ph type="title"/>
          </p:nvPr>
        </p:nvSpPr>
        <p:spPr/>
        <p:txBody>
          <a:bodyPr/>
          <a:lstStyle/>
          <a:p>
            <a:r>
              <a:rPr lang="tr-TR" dirty="0">
                <a:solidFill>
                  <a:srgbClr val="C00000"/>
                </a:solidFill>
                <a:effectLst>
                  <a:outerShdw blurRad="38100" dist="38100" dir="2700000" algn="tl">
                    <a:srgbClr val="000000">
                      <a:alpha val="43137"/>
                    </a:srgbClr>
                  </a:outerShdw>
                </a:effectLst>
              </a:rPr>
              <a:t>OKUL ÇAĞI ÇOCUKLARININ ENERJİ VE BESİN ÖĞESİ İHTİYACI</a:t>
            </a:r>
          </a:p>
        </p:txBody>
      </p:sp>
      <p:sp>
        <p:nvSpPr>
          <p:cNvPr id="3" name="İçerik Yer Tutucusu 2">
            <a:extLst>
              <a:ext uri="{FF2B5EF4-FFF2-40B4-BE49-F238E27FC236}">
                <a16:creationId xmlns:a16="http://schemas.microsoft.com/office/drawing/2014/main" id="{46773569-94E4-4DB5-B677-8FBBD0984B3D}"/>
              </a:ext>
            </a:extLst>
          </p:cNvPr>
          <p:cNvSpPr>
            <a:spLocks noGrp="1"/>
          </p:cNvSpPr>
          <p:nvPr>
            <p:ph idx="1"/>
          </p:nvPr>
        </p:nvSpPr>
        <p:spPr>
          <a:xfrm>
            <a:off x="271670" y="1915561"/>
            <a:ext cx="5827643" cy="4667250"/>
          </a:xfrm>
        </p:spPr>
        <p:txBody>
          <a:bodyPr>
            <a:normAutofit lnSpcReduction="10000"/>
          </a:bodyPr>
          <a:lstStyle/>
          <a:p>
            <a:r>
              <a:rPr lang="tr-TR" dirty="0"/>
              <a:t>Okul dönemi çocuğunun bir günlük menüsünde, besin gruplarından aşağıdaki miktarlarda yer alması gereklidir:</a:t>
            </a:r>
          </a:p>
          <a:p>
            <a:r>
              <a:rPr lang="tr-TR" dirty="0"/>
              <a:t>Süt ve süt ürünleri: 2,5 porsiyon</a:t>
            </a:r>
          </a:p>
          <a:p>
            <a:r>
              <a:rPr lang="tr-TR" dirty="0"/>
              <a:t>Yumurta, et, kuru </a:t>
            </a:r>
            <a:r>
              <a:rPr lang="tr-TR" dirty="0" err="1"/>
              <a:t>baklagil</a:t>
            </a:r>
            <a:r>
              <a:rPr lang="tr-TR" dirty="0"/>
              <a:t>: 1,5-2 porsiyon </a:t>
            </a:r>
          </a:p>
          <a:p>
            <a:r>
              <a:rPr lang="tr-TR" dirty="0"/>
              <a:t>Sebze ve meyveler: 2-3 porsiyon</a:t>
            </a:r>
          </a:p>
          <a:p>
            <a:r>
              <a:rPr lang="tr-TR" dirty="0"/>
              <a:t>Tahıl ve türleri: 4-5 porsiyon</a:t>
            </a:r>
          </a:p>
          <a:p>
            <a:r>
              <a:rPr lang="tr-TR" dirty="0"/>
              <a:t>Şeker, tatlı yağ: günlük yiyeceklerle alınan miktarlar yeterlidir.</a:t>
            </a:r>
          </a:p>
        </p:txBody>
      </p:sp>
      <p:pic>
        <p:nvPicPr>
          <p:cNvPr id="5" name="Resim 4">
            <a:extLst>
              <a:ext uri="{FF2B5EF4-FFF2-40B4-BE49-F238E27FC236}">
                <a16:creationId xmlns:a16="http://schemas.microsoft.com/office/drawing/2014/main" id="{EDBB5845-8BCF-4C8D-8D56-551CFA9AFF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2834" y="1519030"/>
            <a:ext cx="2619375" cy="1752600"/>
          </a:xfrm>
          <a:prstGeom prst="rect">
            <a:avLst/>
          </a:prstGeom>
        </p:spPr>
      </p:pic>
      <p:pic>
        <p:nvPicPr>
          <p:cNvPr id="7" name="Resim 6">
            <a:extLst>
              <a:ext uri="{FF2B5EF4-FFF2-40B4-BE49-F238E27FC236}">
                <a16:creationId xmlns:a16="http://schemas.microsoft.com/office/drawing/2014/main" id="{1A45409A-96C7-4998-BEC9-B10E39D270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96300" y="3449086"/>
            <a:ext cx="2857500" cy="1600200"/>
          </a:xfrm>
          <a:prstGeom prst="rect">
            <a:avLst/>
          </a:prstGeom>
        </p:spPr>
      </p:pic>
      <p:pic>
        <p:nvPicPr>
          <p:cNvPr id="9" name="Resim 8">
            <a:extLst>
              <a:ext uri="{FF2B5EF4-FFF2-40B4-BE49-F238E27FC236}">
                <a16:creationId xmlns:a16="http://schemas.microsoft.com/office/drawing/2014/main" id="{AE44EBD8-9B0C-4CAC-9FAE-92093C9333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91677" y="4448990"/>
            <a:ext cx="1752393" cy="2047267"/>
          </a:xfrm>
          <a:prstGeom prst="rect">
            <a:avLst/>
          </a:prstGeom>
        </p:spPr>
      </p:pic>
    </p:spTree>
    <p:extLst>
      <p:ext uri="{BB962C8B-B14F-4D97-AF65-F5344CB8AC3E}">
        <p14:creationId xmlns:p14="http://schemas.microsoft.com/office/powerpoint/2010/main" val="2037855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324056-F047-40BF-8066-6E3ABEBCDF5F}"/>
              </a:ext>
            </a:extLst>
          </p:cNvPr>
          <p:cNvSpPr>
            <a:spLocks noGrp="1"/>
          </p:cNvSpPr>
          <p:nvPr>
            <p:ph type="title"/>
          </p:nvPr>
        </p:nvSpPr>
        <p:spPr/>
        <p:txBody>
          <a:bodyPr/>
          <a:lstStyle/>
          <a:p>
            <a:r>
              <a:rPr lang="tr-TR" dirty="0">
                <a:solidFill>
                  <a:srgbClr val="C00000"/>
                </a:solidFill>
                <a:effectLst>
                  <a:outerShdw blurRad="38100" dist="38100" dir="2700000" algn="tl">
                    <a:srgbClr val="000000">
                      <a:alpha val="43137"/>
                    </a:srgbClr>
                  </a:outerShdw>
                </a:effectLst>
              </a:rPr>
              <a:t>OKUL ÇAĞI ÇOCUĞUNUN ENERJİ VE BESİN ÖĞESİ İHTİYACI</a:t>
            </a:r>
          </a:p>
        </p:txBody>
      </p:sp>
      <p:sp>
        <p:nvSpPr>
          <p:cNvPr id="3" name="İçerik Yer Tutucusu 2">
            <a:extLst>
              <a:ext uri="{FF2B5EF4-FFF2-40B4-BE49-F238E27FC236}">
                <a16:creationId xmlns:a16="http://schemas.microsoft.com/office/drawing/2014/main" id="{33EF4536-B9EC-41A4-B792-84F955D9AEE1}"/>
              </a:ext>
            </a:extLst>
          </p:cNvPr>
          <p:cNvSpPr>
            <a:spLocks noGrp="1"/>
          </p:cNvSpPr>
          <p:nvPr>
            <p:ph idx="1"/>
          </p:nvPr>
        </p:nvSpPr>
        <p:spPr>
          <a:xfrm>
            <a:off x="543339" y="1825625"/>
            <a:ext cx="5420139" cy="4351338"/>
          </a:xfrm>
        </p:spPr>
        <p:txBody>
          <a:bodyPr>
            <a:normAutofit/>
          </a:bodyPr>
          <a:lstStyle/>
          <a:p>
            <a:r>
              <a:rPr lang="tr-TR" dirty="0"/>
              <a:t>Her besin grubundan seçilen besinler, çocuklara üç ana öğünde dengelenerek verilmelidir.</a:t>
            </a:r>
          </a:p>
          <a:p>
            <a:r>
              <a:rPr lang="tr-TR" dirty="0"/>
              <a:t>Çocuğun günlük kalori ihtiyacını bulmak için günlük alınması gereken kalori miktarı ile çocuğun kilosu çarpılır. </a:t>
            </a:r>
          </a:p>
          <a:p>
            <a:r>
              <a:rPr lang="tr-TR" dirty="0"/>
              <a:t>Örneğin, 8 yaşındaki bir kız çocuğu 20 kg ağırlığında ise 20.76=1520 kaloriyi bir günde almalıdır.</a:t>
            </a:r>
          </a:p>
          <a:p>
            <a:pPr marL="0" indent="0">
              <a:buNone/>
            </a:pPr>
            <a:endParaRPr lang="tr-TR" dirty="0"/>
          </a:p>
        </p:txBody>
      </p:sp>
      <p:pic>
        <p:nvPicPr>
          <p:cNvPr id="5" name="Resim 4">
            <a:extLst>
              <a:ext uri="{FF2B5EF4-FFF2-40B4-BE49-F238E27FC236}">
                <a16:creationId xmlns:a16="http://schemas.microsoft.com/office/drawing/2014/main" id="{D1AE6103-4FE2-4855-A358-956056E2BA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00548" y="1274279"/>
            <a:ext cx="3444530" cy="4847857"/>
          </a:xfrm>
          <a:prstGeom prst="rect">
            <a:avLst/>
          </a:prstGeom>
        </p:spPr>
      </p:pic>
    </p:spTree>
    <p:extLst>
      <p:ext uri="{BB962C8B-B14F-4D97-AF65-F5344CB8AC3E}">
        <p14:creationId xmlns:p14="http://schemas.microsoft.com/office/powerpoint/2010/main" val="243704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E4E5CB-6F59-4C96-8F8D-168B5B658869}"/>
              </a:ext>
            </a:extLst>
          </p:cNvPr>
          <p:cNvSpPr>
            <a:spLocks noGrp="1"/>
          </p:cNvSpPr>
          <p:nvPr>
            <p:ph type="title"/>
          </p:nvPr>
        </p:nvSpPr>
        <p:spPr>
          <a:xfrm>
            <a:off x="357809" y="365125"/>
            <a:ext cx="10995991" cy="1325563"/>
          </a:xfrm>
        </p:spPr>
        <p:txBody>
          <a:bodyPr>
            <a:noAutofit/>
          </a:bodyPr>
          <a:lstStyle/>
          <a:p>
            <a:r>
              <a:rPr lang="tr-TR" sz="4000" dirty="0">
                <a:solidFill>
                  <a:srgbClr val="C00000"/>
                </a:solidFill>
                <a:effectLst>
                  <a:outerShdw blurRad="38100" dist="38100" dir="2700000" algn="tl">
                    <a:srgbClr val="000000">
                      <a:alpha val="43137"/>
                    </a:srgbClr>
                  </a:outerShdw>
                </a:effectLst>
              </a:rPr>
              <a:t>OKUL ÇAĞI ÇOCUKLARINDA BESLENMENİN ÖNEMİ</a:t>
            </a:r>
          </a:p>
        </p:txBody>
      </p:sp>
      <p:sp>
        <p:nvSpPr>
          <p:cNvPr id="3" name="İçerik Yer Tutucusu 2">
            <a:extLst>
              <a:ext uri="{FF2B5EF4-FFF2-40B4-BE49-F238E27FC236}">
                <a16:creationId xmlns:a16="http://schemas.microsoft.com/office/drawing/2014/main" id="{4EF0E229-6B08-4D6A-AE8F-45E2F0D38694}"/>
              </a:ext>
            </a:extLst>
          </p:cNvPr>
          <p:cNvSpPr>
            <a:spLocks noGrp="1"/>
          </p:cNvSpPr>
          <p:nvPr>
            <p:ph idx="1"/>
          </p:nvPr>
        </p:nvSpPr>
        <p:spPr>
          <a:xfrm>
            <a:off x="838200" y="1825625"/>
            <a:ext cx="6264965" cy="4840218"/>
          </a:xfrm>
        </p:spPr>
        <p:txBody>
          <a:bodyPr>
            <a:normAutofit fontScale="92500" lnSpcReduction="10000"/>
          </a:bodyPr>
          <a:lstStyle/>
          <a:p>
            <a:r>
              <a:rPr lang="tr-TR" dirty="0"/>
              <a:t>Okul çağı 7-12 yaş arasıdır. Bu dönem </a:t>
            </a:r>
            <a:r>
              <a:rPr lang="tr-TR" dirty="0" err="1"/>
              <a:t>adolesan</a:t>
            </a:r>
            <a:r>
              <a:rPr lang="tr-TR" dirty="0"/>
              <a:t> (ergenlik) dönemine göre oldukça sakin, sınırlı değişimler olduğu bir zamandır. Bu dönemdeki çocuklarda fiziksel büyüme devamlı ancak yavaştır.</a:t>
            </a:r>
          </a:p>
          <a:p>
            <a:r>
              <a:rPr lang="tr-TR" dirty="0"/>
              <a:t>Büyüme süreci, önemli miktarda enerji ve yeni dokuların yapımı için daha fazla miktarda proteini, mineralleri ve vitaminleri gerektirir.</a:t>
            </a:r>
          </a:p>
          <a:p>
            <a:r>
              <a:rPr lang="tr-TR" dirty="0"/>
              <a:t>Tüm enerji ve besin öğelerinin yeterli ve dengeli karşılanabilmesi için okul çocuklarının tüketmeleri gereken besinleri iyi kaliteli ve yeterli miktarda olması önem taşır.</a:t>
            </a:r>
          </a:p>
        </p:txBody>
      </p:sp>
      <p:pic>
        <p:nvPicPr>
          <p:cNvPr id="5" name="Resim 4">
            <a:extLst>
              <a:ext uri="{FF2B5EF4-FFF2-40B4-BE49-F238E27FC236}">
                <a16:creationId xmlns:a16="http://schemas.microsoft.com/office/drawing/2014/main" id="{6BDB5C0D-C9AC-413C-A3D1-5B0BB81D94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4470" y="1690689"/>
            <a:ext cx="4465982" cy="4537834"/>
          </a:xfrm>
          <a:prstGeom prst="rect">
            <a:avLst/>
          </a:prstGeom>
        </p:spPr>
      </p:pic>
    </p:spTree>
    <p:extLst>
      <p:ext uri="{BB962C8B-B14F-4D97-AF65-F5344CB8AC3E}">
        <p14:creationId xmlns:p14="http://schemas.microsoft.com/office/powerpoint/2010/main" val="1199764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CDD016E-D47D-493A-96BF-9A3BEC513DB8}"/>
              </a:ext>
            </a:extLst>
          </p:cNvPr>
          <p:cNvSpPr>
            <a:spLocks noGrp="1"/>
          </p:cNvSpPr>
          <p:nvPr>
            <p:ph type="title"/>
          </p:nvPr>
        </p:nvSpPr>
        <p:spPr/>
        <p:txBody>
          <a:bodyPr/>
          <a:lstStyle/>
          <a:p>
            <a:r>
              <a:rPr lang="tr-TR" dirty="0">
                <a:solidFill>
                  <a:srgbClr val="C00000"/>
                </a:solidFill>
                <a:effectLst>
                  <a:outerShdw blurRad="38100" dist="38100" dir="2700000" algn="tl">
                    <a:srgbClr val="000000">
                      <a:alpha val="43137"/>
                    </a:srgbClr>
                  </a:outerShdw>
                </a:effectLst>
              </a:rPr>
              <a:t>OKUL ÇAĞI ÇOCUĞUNUN ENERJİ VE BESİN ÖĞESİ İHTİYACI</a:t>
            </a:r>
          </a:p>
        </p:txBody>
      </p:sp>
      <p:sp>
        <p:nvSpPr>
          <p:cNvPr id="3" name="İçerik Yer Tutucusu 2">
            <a:extLst>
              <a:ext uri="{FF2B5EF4-FFF2-40B4-BE49-F238E27FC236}">
                <a16:creationId xmlns:a16="http://schemas.microsoft.com/office/drawing/2014/main" id="{706418CD-9898-4D55-B93A-EE812366FBE6}"/>
              </a:ext>
            </a:extLst>
          </p:cNvPr>
          <p:cNvSpPr>
            <a:spLocks noGrp="1"/>
          </p:cNvSpPr>
          <p:nvPr>
            <p:ph idx="1"/>
          </p:nvPr>
        </p:nvSpPr>
        <p:spPr/>
        <p:txBody>
          <a:bodyPr>
            <a:normAutofit lnSpcReduction="10000"/>
          </a:bodyPr>
          <a:lstStyle/>
          <a:p>
            <a:r>
              <a:rPr lang="tr-TR" dirty="0">
                <a:solidFill>
                  <a:srgbClr val="0070C0"/>
                </a:solidFill>
                <a:effectLst>
                  <a:outerShdw blurRad="38100" dist="38100" dir="2700000" algn="tl">
                    <a:srgbClr val="000000">
                      <a:alpha val="43137"/>
                    </a:srgbClr>
                  </a:outerShdw>
                </a:effectLst>
              </a:rPr>
              <a:t>ENERJİ</a:t>
            </a:r>
          </a:p>
          <a:p>
            <a:r>
              <a:rPr lang="tr-TR" dirty="0"/>
              <a:t>Vücudun düzenli çalışması, vücut ısısının korunması, hareketlerin düzenlenmesi ancak uygun miktarda enerji alımıyla sağlanır. Çocukların uygun büyüme ve gelişmesi için, harcanan enerji ile alınan enerji arasında denge olması gerekir.</a:t>
            </a:r>
          </a:p>
          <a:p>
            <a:r>
              <a:rPr lang="tr-TR" dirty="0">
                <a:solidFill>
                  <a:srgbClr val="0070C0"/>
                </a:solidFill>
                <a:effectLst>
                  <a:outerShdw blurRad="38100" dist="38100" dir="2700000" algn="tl">
                    <a:srgbClr val="000000">
                      <a:alpha val="43137"/>
                    </a:srgbClr>
                  </a:outerShdw>
                </a:effectLst>
              </a:rPr>
              <a:t>PROTEİN</a:t>
            </a:r>
          </a:p>
          <a:p>
            <a:r>
              <a:rPr lang="tr-TR" dirty="0">
                <a:effectLst>
                  <a:outerShdw blurRad="38100" dist="38100" dir="2700000" algn="tl">
                    <a:srgbClr val="000000">
                      <a:alpha val="43137"/>
                    </a:srgbClr>
                  </a:outerShdw>
                </a:effectLst>
              </a:rPr>
              <a:t>Bu yaş grubu çocukların günlük protein gereksinimi ağırlık birimi 1-2 g/kg/</a:t>
            </a:r>
            <a:r>
              <a:rPr lang="tr-TR" dirty="0" err="1">
                <a:effectLst>
                  <a:outerShdw blurRad="38100" dist="38100" dir="2700000" algn="tl">
                    <a:srgbClr val="000000">
                      <a:alpha val="43137"/>
                    </a:srgbClr>
                  </a:outerShdw>
                </a:effectLst>
              </a:rPr>
              <a:t>gün’dür</a:t>
            </a:r>
            <a:r>
              <a:rPr lang="tr-TR" dirty="0">
                <a:effectLst>
                  <a:outerShdw blurRad="38100" dist="38100" dir="2700000" algn="tl">
                    <a:srgbClr val="000000">
                      <a:alpha val="43137"/>
                    </a:srgbClr>
                  </a:outerShdw>
                </a:effectLst>
              </a:rPr>
              <a:t>. Buna göre 8 yaşında 20 kg ağırlığındaki çocuğun günlük protein gereksinmesi 20/40 g/gün olarak hesaplanır. Toplam günlük protein miktarının yarısı (%50) hayvansal kaynaklı besinlerden (yumurta, süt ve süt ürünleri, et ve et ürünleri gibi) sağlanmalıdır.</a:t>
            </a:r>
            <a:endParaRPr lang="tr-TR" dirty="0"/>
          </a:p>
          <a:p>
            <a:pPr marL="0" indent="0">
              <a:buNone/>
            </a:pPr>
            <a:endParaRPr lang="tr-TR" dirty="0"/>
          </a:p>
        </p:txBody>
      </p:sp>
    </p:spTree>
    <p:extLst>
      <p:ext uri="{BB962C8B-B14F-4D97-AF65-F5344CB8AC3E}">
        <p14:creationId xmlns:p14="http://schemas.microsoft.com/office/powerpoint/2010/main" val="2158313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637820-C2E6-4880-AD82-376AE0B58D5D}"/>
              </a:ext>
            </a:extLst>
          </p:cNvPr>
          <p:cNvSpPr>
            <a:spLocks noGrp="1"/>
          </p:cNvSpPr>
          <p:nvPr>
            <p:ph type="title"/>
          </p:nvPr>
        </p:nvSpPr>
        <p:spPr/>
        <p:txBody>
          <a:bodyPr/>
          <a:lstStyle/>
          <a:p>
            <a:r>
              <a:rPr lang="tr-TR" dirty="0">
                <a:solidFill>
                  <a:srgbClr val="C00000"/>
                </a:solidFill>
                <a:effectLst>
                  <a:outerShdw blurRad="38100" dist="38100" dir="2700000" algn="tl">
                    <a:srgbClr val="000000">
                      <a:alpha val="43137"/>
                    </a:srgbClr>
                  </a:outerShdw>
                </a:effectLst>
              </a:rPr>
              <a:t>OKUL ÇAĞI ÇOCUĞUNUN ENERJİ VE BESİN ÖĞESİ İHTİYACI</a:t>
            </a:r>
          </a:p>
        </p:txBody>
      </p:sp>
      <p:sp>
        <p:nvSpPr>
          <p:cNvPr id="3" name="İçerik Yer Tutucusu 2">
            <a:extLst>
              <a:ext uri="{FF2B5EF4-FFF2-40B4-BE49-F238E27FC236}">
                <a16:creationId xmlns:a16="http://schemas.microsoft.com/office/drawing/2014/main" id="{2492CB0A-F83E-4A6D-8417-C3CBBEAD21E5}"/>
              </a:ext>
            </a:extLst>
          </p:cNvPr>
          <p:cNvSpPr>
            <a:spLocks noGrp="1"/>
          </p:cNvSpPr>
          <p:nvPr>
            <p:ph idx="1"/>
          </p:nvPr>
        </p:nvSpPr>
        <p:spPr/>
        <p:txBody>
          <a:bodyPr>
            <a:normAutofit fontScale="92500" lnSpcReduction="20000"/>
          </a:bodyPr>
          <a:lstStyle/>
          <a:p>
            <a:r>
              <a:rPr lang="tr-TR" dirty="0">
                <a:solidFill>
                  <a:srgbClr val="0070C0"/>
                </a:solidFill>
              </a:rPr>
              <a:t>YAĞLAR</a:t>
            </a:r>
          </a:p>
          <a:p>
            <a:r>
              <a:rPr lang="tr-TR" dirty="0"/>
              <a:t>Yağlar çocukların gelişmesine ve aktif hayatını destekleyen iyi bir enerji kaynağı olmasının yanı sıra, yağda eriyen vitaminlerin kullanılmasında ve sinir sisteminin çalışmasında önemli rol oynar.</a:t>
            </a:r>
          </a:p>
          <a:p>
            <a:r>
              <a:rPr lang="tr-TR" dirty="0">
                <a:solidFill>
                  <a:srgbClr val="0070C0"/>
                </a:solidFill>
              </a:rPr>
              <a:t>KARBONHİDRATLAR</a:t>
            </a:r>
            <a:endParaRPr lang="tr-TR" dirty="0"/>
          </a:p>
          <a:p>
            <a:r>
              <a:rPr lang="tr-TR" dirty="0"/>
              <a:t>Çocuklarda günlük enerjinin %50-60’ı karbonhidratlardan karşılanmalıdır. Günlük karbonhidrat gereksinimi en çok ekmek, tahıllar, pirinç ve makarna gibi kompleks karbonhidratları içeren besinlerle karşılanmalıdır.</a:t>
            </a:r>
          </a:p>
          <a:p>
            <a:r>
              <a:rPr lang="tr-TR" dirty="0">
                <a:solidFill>
                  <a:srgbClr val="0070C0"/>
                </a:solidFill>
              </a:rPr>
              <a:t>VİTAMİN VE MİNERALLER</a:t>
            </a:r>
          </a:p>
          <a:p>
            <a:r>
              <a:rPr lang="tr-TR" dirty="0"/>
              <a:t>Vitamin ve minerallerin büyüme ve gelişme üzerinde önemli rolü vardır. Yetersizliklerine tüm yaş gruplarında rastlanabilmekle birlikte okul çağı yaş grubu çocuklarda gereksinimlerin karşılanmaması önemli sağlık sorunlarına yol açmaktadır. </a:t>
            </a:r>
          </a:p>
          <a:p>
            <a:endParaRPr lang="tr-TR" dirty="0"/>
          </a:p>
        </p:txBody>
      </p:sp>
    </p:spTree>
    <p:extLst>
      <p:ext uri="{BB962C8B-B14F-4D97-AF65-F5344CB8AC3E}">
        <p14:creationId xmlns:p14="http://schemas.microsoft.com/office/powerpoint/2010/main" val="1562298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B729A7-B6B6-4AEE-9CA6-275300F3627D}"/>
              </a:ext>
            </a:extLst>
          </p:cNvPr>
          <p:cNvSpPr>
            <a:spLocks noGrp="1"/>
          </p:cNvSpPr>
          <p:nvPr>
            <p:ph type="title"/>
          </p:nvPr>
        </p:nvSpPr>
        <p:spPr/>
        <p:txBody>
          <a:bodyPr/>
          <a:lstStyle/>
          <a:p>
            <a:r>
              <a:rPr lang="tr-TR" dirty="0">
                <a:solidFill>
                  <a:srgbClr val="C00000"/>
                </a:solidFill>
                <a:effectLst>
                  <a:outerShdw blurRad="38100" dist="38100" dir="2700000" algn="tl">
                    <a:srgbClr val="000000">
                      <a:alpha val="43137"/>
                    </a:srgbClr>
                  </a:outerShdw>
                </a:effectLst>
              </a:rPr>
              <a:t>OKUL ÇOCUĞUNUN BESLENME PROBLEMLERİ</a:t>
            </a:r>
          </a:p>
        </p:txBody>
      </p:sp>
      <p:sp>
        <p:nvSpPr>
          <p:cNvPr id="3" name="İçerik Yer Tutucusu 2">
            <a:extLst>
              <a:ext uri="{FF2B5EF4-FFF2-40B4-BE49-F238E27FC236}">
                <a16:creationId xmlns:a16="http://schemas.microsoft.com/office/drawing/2014/main" id="{DB273957-DFB7-4319-8A9A-FCA761905D6C}"/>
              </a:ext>
            </a:extLst>
          </p:cNvPr>
          <p:cNvSpPr>
            <a:spLocks noGrp="1"/>
          </p:cNvSpPr>
          <p:nvPr>
            <p:ph idx="1"/>
          </p:nvPr>
        </p:nvSpPr>
        <p:spPr>
          <a:xfrm>
            <a:off x="212035" y="1690688"/>
            <a:ext cx="7566991" cy="4486275"/>
          </a:xfrm>
        </p:spPr>
        <p:txBody>
          <a:bodyPr>
            <a:normAutofit fontScale="92500" lnSpcReduction="20000"/>
          </a:bodyPr>
          <a:lstStyle/>
          <a:p>
            <a:r>
              <a:rPr lang="tr-TR" dirty="0"/>
              <a:t>İştahsızlık, yemek seçme, aşırı beslenme, düzensiz öğün, yanlış besin seçme, kendi kendine beslenememe</a:t>
            </a:r>
          </a:p>
          <a:p>
            <a:r>
              <a:rPr lang="tr-TR" dirty="0"/>
              <a:t>Yemek öncesinde iştahı kapatan şekerli ve sıvı besinlerin tüketimi, öğün aralarının kısa olması, besin sunumunun çekici olmaması, zorla yedirmeye çalışmak ve çocuğun tüketebileceğinden fazlasını beklemek beslenmedeki başlıca problemlerdir. </a:t>
            </a:r>
          </a:p>
          <a:p>
            <a:r>
              <a:rPr lang="tr-TR" dirty="0"/>
              <a:t>Bu problemlerin bazıları anemi (kansızlık), şişmanlık, vitamin yetersizlikleri, basit guatr ve diş çürümeleridir. Okul çocuklarının en önemli problemlerinden bir tanesi diş çürükleridir. Ebeveynlerinde diş çürüğü fazla olan çocuklarında diş çürüğü olma olasılığı oldukça fazladır.</a:t>
            </a:r>
          </a:p>
        </p:txBody>
      </p:sp>
      <p:pic>
        <p:nvPicPr>
          <p:cNvPr id="9" name="Resim 8">
            <a:extLst>
              <a:ext uri="{FF2B5EF4-FFF2-40B4-BE49-F238E27FC236}">
                <a16:creationId xmlns:a16="http://schemas.microsoft.com/office/drawing/2014/main" id="{F421F04F-4401-4661-9329-46144975EC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5068" y="2500312"/>
            <a:ext cx="3579123" cy="3131862"/>
          </a:xfrm>
          <a:prstGeom prst="rect">
            <a:avLst/>
          </a:prstGeom>
        </p:spPr>
      </p:pic>
    </p:spTree>
    <p:extLst>
      <p:ext uri="{BB962C8B-B14F-4D97-AF65-F5344CB8AC3E}">
        <p14:creationId xmlns:p14="http://schemas.microsoft.com/office/powerpoint/2010/main" val="3430640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29EC09-D7D0-4F73-A13D-B11D5BA8A7E3}"/>
              </a:ext>
            </a:extLst>
          </p:cNvPr>
          <p:cNvSpPr>
            <a:spLocks noGrp="1"/>
          </p:cNvSpPr>
          <p:nvPr>
            <p:ph type="title"/>
          </p:nvPr>
        </p:nvSpPr>
        <p:spPr/>
        <p:txBody>
          <a:bodyPr/>
          <a:lstStyle/>
          <a:p>
            <a:r>
              <a:rPr lang="tr-TR" dirty="0">
                <a:solidFill>
                  <a:srgbClr val="C00000"/>
                </a:solidFill>
                <a:effectLst>
                  <a:outerShdw blurRad="38100" dist="38100" dir="2700000" algn="tl">
                    <a:srgbClr val="000000">
                      <a:alpha val="43137"/>
                    </a:srgbClr>
                  </a:outerShdw>
                </a:effectLst>
              </a:rPr>
              <a:t>OKUL ÇOCUĞUNUN BESLENME PROBLEMLERİ</a:t>
            </a:r>
          </a:p>
        </p:txBody>
      </p:sp>
      <p:sp>
        <p:nvSpPr>
          <p:cNvPr id="3" name="İçerik Yer Tutucusu 2">
            <a:extLst>
              <a:ext uri="{FF2B5EF4-FFF2-40B4-BE49-F238E27FC236}">
                <a16:creationId xmlns:a16="http://schemas.microsoft.com/office/drawing/2014/main" id="{D2E6A81A-386C-413F-9C00-826D8DEAC94A}"/>
              </a:ext>
            </a:extLst>
          </p:cNvPr>
          <p:cNvSpPr>
            <a:spLocks noGrp="1"/>
          </p:cNvSpPr>
          <p:nvPr>
            <p:ph idx="1"/>
          </p:nvPr>
        </p:nvSpPr>
        <p:spPr/>
        <p:txBody>
          <a:bodyPr>
            <a:normAutofit fontScale="92500" lnSpcReduction="10000"/>
          </a:bodyPr>
          <a:lstStyle/>
          <a:p>
            <a:r>
              <a:rPr lang="tr-TR" dirty="0">
                <a:solidFill>
                  <a:srgbClr val="0070C0"/>
                </a:solidFill>
              </a:rPr>
              <a:t>Karşılaşılan güçlükler şöyle sıralanabilir:</a:t>
            </a:r>
            <a:endParaRPr lang="tr-TR" dirty="0"/>
          </a:p>
          <a:p>
            <a:r>
              <a:rPr lang="tr-TR" dirty="0"/>
              <a:t>Bazı okullar tüm gün eğitim uyguladıklarından ya da ek kurslar </a:t>
            </a:r>
            <a:r>
              <a:rPr lang="tr-TR" dirty="0" err="1"/>
              <a:t>nediyle</a:t>
            </a:r>
            <a:r>
              <a:rPr lang="tr-TR" dirty="0"/>
              <a:t> çocuklar okulda uzun süre aç kalabilirler.</a:t>
            </a:r>
          </a:p>
          <a:p>
            <a:r>
              <a:rPr lang="tr-TR" dirty="0"/>
              <a:t>Bazı çocuklar evlerinde de yeterli bir beslenme olanağına sahip değildir, okul beslenmesi de buna eklenince yetersiz beslenme belirtileri ortaya çıkar. </a:t>
            </a:r>
          </a:p>
          <a:p>
            <a:r>
              <a:rPr lang="tr-TR" dirty="0"/>
              <a:t>Çocukların okula gidip gelme zamanları ayarlanmadığı için çocuğun, özellikle sabah kahvaltısını düzenli yapması güçleşebilir.</a:t>
            </a:r>
          </a:p>
          <a:p>
            <a:r>
              <a:rPr lang="tr-TR" dirty="0"/>
              <a:t>Çocuk daha önce düzenli bir beslenme alışkanlığı kazanamadığı için canının istediği şeyi istediği zaman yer, yenilen gıdaların besin değeri yeterli olmayabilir.  </a:t>
            </a:r>
          </a:p>
        </p:txBody>
      </p:sp>
    </p:spTree>
    <p:extLst>
      <p:ext uri="{BB962C8B-B14F-4D97-AF65-F5344CB8AC3E}">
        <p14:creationId xmlns:p14="http://schemas.microsoft.com/office/powerpoint/2010/main" val="966074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A41C27-2586-42CE-ADC9-FE608DE5C3B5}"/>
              </a:ext>
            </a:extLst>
          </p:cNvPr>
          <p:cNvSpPr>
            <a:spLocks noGrp="1"/>
          </p:cNvSpPr>
          <p:nvPr>
            <p:ph type="title"/>
          </p:nvPr>
        </p:nvSpPr>
        <p:spPr/>
        <p:txBody>
          <a:bodyPr/>
          <a:lstStyle/>
          <a:p>
            <a:r>
              <a:rPr lang="tr-TR" dirty="0">
                <a:solidFill>
                  <a:srgbClr val="C00000"/>
                </a:solidFill>
                <a:effectLst>
                  <a:outerShdw blurRad="38100" dist="38100" dir="2700000" algn="tl">
                    <a:srgbClr val="000000">
                      <a:alpha val="43137"/>
                    </a:srgbClr>
                  </a:outerShdw>
                </a:effectLst>
              </a:rPr>
              <a:t>OKUL ÇOCUĞUNUN BESLENME PROBLEMLERİ</a:t>
            </a:r>
          </a:p>
        </p:txBody>
      </p:sp>
      <p:sp>
        <p:nvSpPr>
          <p:cNvPr id="3" name="İçerik Yer Tutucusu 2">
            <a:extLst>
              <a:ext uri="{FF2B5EF4-FFF2-40B4-BE49-F238E27FC236}">
                <a16:creationId xmlns:a16="http://schemas.microsoft.com/office/drawing/2014/main" id="{8B0DBF2D-F377-476A-8861-1217783CC69C}"/>
              </a:ext>
            </a:extLst>
          </p:cNvPr>
          <p:cNvSpPr>
            <a:spLocks noGrp="1"/>
          </p:cNvSpPr>
          <p:nvPr>
            <p:ph idx="1"/>
          </p:nvPr>
        </p:nvSpPr>
        <p:spPr/>
        <p:txBody>
          <a:bodyPr/>
          <a:lstStyle/>
          <a:p>
            <a:r>
              <a:rPr lang="tr-TR" dirty="0">
                <a:solidFill>
                  <a:srgbClr val="0070C0"/>
                </a:solidFill>
              </a:rPr>
              <a:t>İŞTAHSIZLIK</a:t>
            </a:r>
          </a:p>
          <a:p>
            <a:r>
              <a:rPr lang="tr-TR" dirty="0"/>
              <a:t>Çocukluk yaş grubunda en fazla görülen, çözümü zor beslenme sorunlarından birisidir. Ailelerin çocuklara karşı yemeğin bitirilmesi için disiplin uygulamaları soruna yol açmaktadır. Çünkü çocuklar cezalardan korkar ve iştahsızlık başlar. </a:t>
            </a:r>
          </a:p>
          <a:p>
            <a:r>
              <a:rPr lang="tr-TR" dirty="0">
                <a:solidFill>
                  <a:srgbClr val="0070C0"/>
                </a:solidFill>
              </a:rPr>
              <a:t>AŞIRI BESLENME</a:t>
            </a:r>
          </a:p>
          <a:p>
            <a:r>
              <a:rPr lang="tr-TR" dirty="0"/>
              <a:t>Çevresel etmenler, anne- baba arasındaki olumsuz ilişkiler, arkadaş edinememe, </a:t>
            </a:r>
            <a:r>
              <a:rPr lang="tr-TR" dirty="0" err="1"/>
              <a:t>Tv</a:t>
            </a:r>
            <a:r>
              <a:rPr lang="tr-TR" dirty="0"/>
              <a:t> ve bilgisayar başında fazla zaman geçirme gibi etmenler çocuklarda şişmanlığın oluşumuna zemin hazırlamaktadır.</a:t>
            </a:r>
          </a:p>
        </p:txBody>
      </p:sp>
    </p:spTree>
    <p:extLst>
      <p:ext uri="{BB962C8B-B14F-4D97-AF65-F5344CB8AC3E}">
        <p14:creationId xmlns:p14="http://schemas.microsoft.com/office/powerpoint/2010/main" val="37968422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30D6D0-593C-4E79-99A7-E269F33AF0E9}"/>
              </a:ext>
            </a:extLst>
          </p:cNvPr>
          <p:cNvSpPr>
            <a:spLocks noGrp="1"/>
          </p:cNvSpPr>
          <p:nvPr>
            <p:ph type="title"/>
          </p:nvPr>
        </p:nvSpPr>
        <p:spPr>
          <a:xfrm>
            <a:off x="838200" y="520630"/>
            <a:ext cx="10515600" cy="1325563"/>
          </a:xfrm>
        </p:spPr>
        <p:txBody>
          <a:bodyPr/>
          <a:lstStyle/>
          <a:p>
            <a:r>
              <a:rPr lang="tr-TR" dirty="0">
                <a:solidFill>
                  <a:srgbClr val="C00000"/>
                </a:solidFill>
                <a:effectLst>
                  <a:outerShdw blurRad="38100" dist="38100" dir="2700000" algn="tl">
                    <a:srgbClr val="000000">
                      <a:alpha val="43137"/>
                    </a:srgbClr>
                  </a:outerShdw>
                </a:effectLst>
              </a:rPr>
              <a:t>OKUL ÇOCUĞUNUN BESLENME PROBLEMLERİ</a:t>
            </a:r>
          </a:p>
        </p:txBody>
      </p:sp>
      <p:sp>
        <p:nvSpPr>
          <p:cNvPr id="3" name="İçerik Yer Tutucusu 2">
            <a:extLst>
              <a:ext uri="{FF2B5EF4-FFF2-40B4-BE49-F238E27FC236}">
                <a16:creationId xmlns:a16="http://schemas.microsoft.com/office/drawing/2014/main" id="{B7FDCD7D-B5F3-4519-AA51-4C6866FAFEE3}"/>
              </a:ext>
            </a:extLst>
          </p:cNvPr>
          <p:cNvSpPr>
            <a:spLocks noGrp="1"/>
          </p:cNvSpPr>
          <p:nvPr>
            <p:ph idx="1"/>
          </p:nvPr>
        </p:nvSpPr>
        <p:spPr>
          <a:xfrm>
            <a:off x="838200" y="1825625"/>
            <a:ext cx="7073348" cy="4351338"/>
          </a:xfrm>
        </p:spPr>
        <p:txBody>
          <a:bodyPr/>
          <a:lstStyle/>
          <a:p>
            <a:r>
              <a:rPr lang="tr-TR" dirty="0">
                <a:solidFill>
                  <a:srgbClr val="0070C0"/>
                </a:solidFill>
              </a:rPr>
              <a:t>BESLENME PROBLEMLERİNDE BİYOLOJİK NEDENLER</a:t>
            </a:r>
          </a:p>
          <a:p>
            <a:r>
              <a:rPr lang="tr-TR" dirty="0"/>
              <a:t>Emme ve yutma refleksinin zayıf oluşu en önemli nedenidir. </a:t>
            </a:r>
          </a:p>
          <a:p>
            <a:r>
              <a:rPr lang="tr-TR" dirty="0"/>
              <a:t>Birçok çocukluk çağı hastalıkları, enfeksiyonlar, yüksek ateş, anemi gibi hastalıklara neden olabilir.</a:t>
            </a:r>
          </a:p>
          <a:p>
            <a:r>
              <a:rPr lang="tr-TR" dirty="0"/>
              <a:t>Gebelik döneminde annenin yetersiz ve dengesiz beslenmesi, sigara ve alkol kullanımı da nedenler arasında yer alır.</a:t>
            </a:r>
          </a:p>
        </p:txBody>
      </p:sp>
      <p:pic>
        <p:nvPicPr>
          <p:cNvPr id="5" name="Resim 4">
            <a:extLst>
              <a:ext uri="{FF2B5EF4-FFF2-40B4-BE49-F238E27FC236}">
                <a16:creationId xmlns:a16="http://schemas.microsoft.com/office/drawing/2014/main" id="{80D9C777-E72F-4E7B-9AEF-926C9E716A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1548" y="1987826"/>
            <a:ext cx="3856382" cy="3829878"/>
          </a:xfrm>
          <a:prstGeom prst="rect">
            <a:avLst/>
          </a:prstGeom>
        </p:spPr>
      </p:pic>
    </p:spTree>
    <p:extLst>
      <p:ext uri="{BB962C8B-B14F-4D97-AF65-F5344CB8AC3E}">
        <p14:creationId xmlns:p14="http://schemas.microsoft.com/office/powerpoint/2010/main" val="1758086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6DDBB5-597F-4152-A36F-7B575265A6DB}"/>
              </a:ext>
            </a:extLst>
          </p:cNvPr>
          <p:cNvSpPr>
            <a:spLocks noGrp="1"/>
          </p:cNvSpPr>
          <p:nvPr>
            <p:ph type="title"/>
          </p:nvPr>
        </p:nvSpPr>
        <p:spPr/>
        <p:txBody>
          <a:bodyPr/>
          <a:lstStyle/>
          <a:p>
            <a:pPr algn="ctr"/>
            <a:r>
              <a:rPr lang="tr-TR" dirty="0">
                <a:solidFill>
                  <a:srgbClr val="C00000"/>
                </a:solidFill>
                <a:effectLst>
                  <a:outerShdw blurRad="38100" dist="38100" dir="2700000" algn="tl">
                    <a:srgbClr val="000000">
                      <a:alpha val="43137"/>
                    </a:srgbClr>
                  </a:outerShdw>
                </a:effectLst>
              </a:rPr>
              <a:t>OKUL ÇOCUĞUNUN BESLENME            ALIŞKANLIKLARI </a:t>
            </a:r>
          </a:p>
        </p:txBody>
      </p:sp>
      <p:sp>
        <p:nvSpPr>
          <p:cNvPr id="3" name="İçerik Yer Tutucusu 2">
            <a:extLst>
              <a:ext uri="{FF2B5EF4-FFF2-40B4-BE49-F238E27FC236}">
                <a16:creationId xmlns:a16="http://schemas.microsoft.com/office/drawing/2014/main" id="{2B5BA0F8-4189-4461-B6F5-51EF89647FFE}"/>
              </a:ext>
            </a:extLst>
          </p:cNvPr>
          <p:cNvSpPr>
            <a:spLocks noGrp="1"/>
          </p:cNvSpPr>
          <p:nvPr>
            <p:ph idx="1"/>
          </p:nvPr>
        </p:nvSpPr>
        <p:spPr/>
        <p:txBody>
          <a:bodyPr/>
          <a:lstStyle/>
          <a:p>
            <a:r>
              <a:rPr lang="tr-TR" dirty="0"/>
              <a:t>Anne babaların çocuklara karşı genel olarak yaklaşımları onların bütün davranışlarını etkilediği gibi yeme tutumlarını da etkiler. Dolayısıyla yemek konusunda çocukların davranışlarında görülen bir değişimin çok farklı sebepleri olabilir.</a:t>
            </a:r>
          </a:p>
          <a:p>
            <a:r>
              <a:rPr lang="tr-TR" dirty="0"/>
              <a:t>Yeme konusunda bir sorun varsa önce sebebinin ne olabileceği araştırılmalıdır.</a:t>
            </a:r>
          </a:p>
          <a:p>
            <a:r>
              <a:rPr lang="tr-TR" dirty="0"/>
              <a:t>Okul öncesi dönemi çocuklarında karşılaşılan yaygın yeme problemleri arasında yeme miktarında azalma, artma, iştahsızlık, yavaş yemek ya da yemek seçme gibi davranışlar gözlenir.</a:t>
            </a:r>
          </a:p>
        </p:txBody>
      </p:sp>
    </p:spTree>
    <p:extLst>
      <p:ext uri="{BB962C8B-B14F-4D97-AF65-F5344CB8AC3E}">
        <p14:creationId xmlns:p14="http://schemas.microsoft.com/office/powerpoint/2010/main" val="10999507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68B438-B182-4ABD-95A1-2F5066F0A0C1}"/>
              </a:ext>
            </a:extLst>
          </p:cNvPr>
          <p:cNvSpPr>
            <a:spLocks noGrp="1"/>
          </p:cNvSpPr>
          <p:nvPr>
            <p:ph type="title"/>
          </p:nvPr>
        </p:nvSpPr>
        <p:spPr/>
        <p:txBody>
          <a:bodyPr/>
          <a:lstStyle/>
          <a:p>
            <a:pPr algn="ctr"/>
            <a:r>
              <a:rPr lang="tr-TR" dirty="0">
                <a:solidFill>
                  <a:srgbClr val="C00000"/>
                </a:solidFill>
                <a:effectLst>
                  <a:outerShdw blurRad="38100" dist="38100" dir="2700000" algn="tl">
                    <a:srgbClr val="000000">
                      <a:alpha val="43137"/>
                    </a:srgbClr>
                  </a:outerShdw>
                </a:effectLst>
              </a:rPr>
              <a:t>OKUL ÇOCUĞUNUN BESLENME            ALIŞKANLIKLARI </a:t>
            </a:r>
          </a:p>
        </p:txBody>
      </p:sp>
      <p:sp>
        <p:nvSpPr>
          <p:cNvPr id="3" name="İçerik Yer Tutucusu 2">
            <a:extLst>
              <a:ext uri="{FF2B5EF4-FFF2-40B4-BE49-F238E27FC236}">
                <a16:creationId xmlns:a16="http://schemas.microsoft.com/office/drawing/2014/main" id="{6B20A7E3-D214-4C3B-BFFC-8EB17C5774C7}"/>
              </a:ext>
            </a:extLst>
          </p:cNvPr>
          <p:cNvSpPr>
            <a:spLocks noGrp="1"/>
          </p:cNvSpPr>
          <p:nvPr>
            <p:ph idx="1"/>
          </p:nvPr>
        </p:nvSpPr>
        <p:spPr/>
        <p:txBody>
          <a:bodyPr>
            <a:normAutofit fontScale="92500" lnSpcReduction="10000"/>
          </a:bodyPr>
          <a:lstStyle/>
          <a:p>
            <a:r>
              <a:rPr lang="tr-TR" dirty="0"/>
              <a:t>Daha önceden bu konuda bir sorun yaşamayan anne babaların çocuklarının yemek alışkanlıklarında gözlenen bu tür değişiklikler karşısında endişelenmemeleri ve çocuğa yemek yeme baskısı yapmamaları gerekmektedir.</a:t>
            </a:r>
          </a:p>
          <a:p>
            <a:r>
              <a:rPr lang="tr-TR" dirty="0"/>
              <a:t>Unutmamalıdır ki, her yaşın gelişim özellikleri ve ihtiyaçları farklıdır. Dolayısıyla farklı dönemlerde çocukların yemek yeme miktarlarında da değişme görülebilmektedir.</a:t>
            </a:r>
          </a:p>
          <a:p>
            <a:r>
              <a:rPr lang="tr-TR" dirty="0"/>
              <a:t>Okul öncesi dönemde gözlenen yeme miktarında azalma çocuğun içinde bulunduğu dönemin gelişim özelliklerinden dolayı olabilir. Ancak çocuğun yeme miktarında olan değişim bazen çocuğun içinde bulunduğu durum ve koşullarla da ilgili olabilir. Ancak çocuğun yeme miktarında olan değişim bazen çocuğun içinde bulunduğu durum ve koşullarla da ilgili olabilir.</a:t>
            </a:r>
          </a:p>
        </p:txBody>
      </p:sp>
    </p:spTree>
    <p:extLst>
      <p:ext uri="{BB962C8B-B14F-4D97-AF65-F5344CB8AC3E}">
        <p14:creationId xmlns:p14="http://schemas.microsoft.com/office/powerpoint/2010/main" val="13163593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87F7C7-9D0F-4F5A-BA7D-8EFA1BAA4DE7}"/>
              </a:ext>
            </a:extLst>
          </p:cNvPr>
          <p:cNvSpPr>
            <a:spLocks noGrp="1"/>
          </p:cNvSpPr>
          <p:nvPr>
            <p:ph type="title"/>
          </p:nvPr>
        </p:nvSpPr>
        <p:spPr/>
        <p:txBody>
          <a:bodyPr/>
          <a:lstStyle/>
          <a:p>
            <a:pPr algn="ctr"/>
            <a:r>
              <a:rPr lang="tr-TR" dirty="0">
                <a:solidFill>
                  <a:srgbClr val="C00000"/>
                </a:solidFill>
                <a:effectLst>
                  <a:outerShdw blurRad="38100" dist="38100" dir="2700000" algn="tl">
                    <a:srgbClr val="000000">
                      <a:alpha val="43137"/>
                    </a:srgbClr>
                  </a:outerShdw>
                </a:effectLst>
              </a:rPr>
              <a:t>OKUL ÇOCUĞUNUN BESLENME            ALIŞKANLIKLARI </a:t>
            </a:r>
          </a:p>
        </p:txBody>
      </p:sp>
      <p:sp>
        <p:nvSpPr>
          <p:cNvPr id="3" name="İçerik Yer Tutucusu 2">
            <a:extLst>
              <a:ext uri="{FF2B5EF4-FFF2-40B4-BE49-F238E27FC236}">
                <a16:creationId xmlns:a16="http://schemas.microsoft.com/office/drawing/2014/main" id="{BF3B924A-4CA3-4873-8319-32367D7D3E69}"/>
              </a:ext>
            </a:extLst>
          </p:cNvPr>
          <p:cNvSpPr>
            <a:spLocks noGrp="1"/>
          </p:cNvSpPr>
          <p:nvPr>
            <p:ph idx="1"/>
          </p:nvPr>
        </p:nvSpPr>
        <p:spPr/>
        <p:txBody>
          <a:bodyPr/>
          <a:lstStyle/>
          <a:p>
            <a:r>
              <a:rPr lang="tr-TR" dirty="0"/>
              <a:t>Yemek yeme miktarında aşırı azalma veya artma görülen bir çocuğun içinde bulunduğu ortam düşünülmeli ve onu mutsuz eden, üzen bir durumun olup olmadığı araştırılmalıdır.</a:t>
            </a:r>
          </a:p>
          <a:p>
            <a:r>
              <a:rPr lang="tr-TR" dirty="0"/>
              <a:t>Annenin yemek konusundaki duyarlılığı, bir yandan yemek yemeyi sorun haline getirir, öte yandan da anne-çocuk, anne-baba hatta aile-çocuk iletişimini zedeler.</a:t>
            </a:r>
          </a:p>
          <a:p>
            <a:r>
              <a:rPr lang="tr-TR" dirty="0"/>
              <a:t>Sağlıklı beslenme alışkanlığının kazandırılması için, çocuk yemek öğününün geldiğinin ve yemek yediğinin farkında olmalıdır. Bu da çocuğa yaşayarak kazandırılabilir. Yemek öğünleri gün içerisinde bir rutin olduğunda çocuk yaşayarak yemek yeme davranışını öğrenir.</a:t>
            </a:r>
          </a:p>
        </p:txBody>
      </p:sp>
    </p:spTree>
    <p:extLst>
      <p:ext uri="{BB962C8B-B14F-4D97-AF65-F5344CB8AC3E}">
        <p14:creationId xmlns:p14="http://schemas.microsoft.com/office/powerpoint/2010/main" val="7693473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0520A7-B396-4288-8C9E-F9E714DEA7D2}"/>
              </a:ext>
            </a:extLst>
          </p:cNvPr>
          <p:cNvSpPr>
            <a:spLocks noGrp="1"/>
          </p:cNvSpPr>
          <p:nvPr>
            <p:ph type="title"/>
          </p:nvPr>
        </p:nvSpPr>
        <p:spPr/>
        <p:txBody>
          <a:bodyPr/>
          <a:lstStyle/>
          <a:p>
            <a:r>
              <a:rPr lang="tr-TR" dirty="0">
                <a:solidFill>
                  <a:srgbClr val="C00000"/>
                </a:solidFill>
                <a:effectLst>
                  <a:outerShdw blurRad="38100" dist="38100" dir="2700000" algn="tl">
                    <a:srgbClr val="000000">
                      <a:alpha val="43137"/>
                    </a:srgbClr>
                  </a:outerShdw>
                </a:effectLst>
              </a:rPr>
              <a:t>ÇOCUKLARDA BESLENME (MAKALE) </a:t>
            </a:r>
          </a:p>
        </p:txBody>
      </p:sp>
      <p:sp>
        <p:nvSpPr>
          <p:cNvPr id="3" name="İçerik Yer Tutucusu 2">
            <a:extLst>
              <a:ext uri="{FF2B5EF4-FFF2-40B4-BE49-F238E27FC236}">
                <a16:creationId xmlns:a16="http://schemas.microsoft.com/office/drawing/2014/main" id="{CAF761EF-64E4-49BD-8F7D-A58380C36BB2}"/>
              </a:ext>
            </a:extLst>
          </p:cNvPr>
          <p:cNvSpPr>
            <a:spLocks noGrp="1"/>
          </p:cNvSpPr>
          <p:nvPr>
            <p:ph idx="1"/>
          </p:nvPr>
        </p:nvSpPr>
        <p:spPr>
          <a:xfrm>
            <a:off x="172278" y="1690688"/>
            <a:ext cx="6175513" cy="5048388"/>
          </a:xfrm>
        </p:spPr>
        <p:txBody>
          <a:bodyPr>
            <a:normAutofit fontScale="92500" lnSpcReduction="20000"/>
          </a:bodyPr>
          <a:lstStyle/>
          <a:p>
            <a:r>
              <a:rPr lang="tr-TR" dirty="0"/>
              <a:t>Yetersiz ve dengesiz beslenme, hayatın ilk yıllarında meydana gelmişse çocuğun yalnız bedensel gelişimi değil zihinsel yeteneklerden geri kalır. Çocuklar da sinir sistemi özellikle beyin gelişimi hayatın ilk yıllarında çok hızlıdır.</a:t>
            </a:r>
          </a:p>
          <a:p>
            <a:r>
              <a:rPr lang="tr-TR" dirty="0"/>
              <a:t>İki yaşında bu sistemin gelişmesi erişkin düzeyinin %60'ını, 6 yaşında %9'ına erişir. Gelişme döneminde yetersiz ve dengesiz beslenme beyin hücrelerinin sayısını ve hücre fonksiyonlarını olumsuz etkiler. Daha sonraki dönemlerde de bu zihinsel gerilik kapatılamaz. Ülkemizde ve dünyada pek çok araştırmayla doğumdan önce ve doğumdan sonraki yıllarda beslenme bozukluğu olan çocukların zeka gelişiminin geri kaldığı gösterilmiştir.</a:t>
            </a:r>
          </a:p>
        </p:txBody>
      </p:sp>
      <p:pic>
        <p:nvPicPr>
          <p:cNvPr id="5" name="Resim 4">
            <a:extLst>
              <a:ext uri="{FF2B5EF4-FFF2-40B4-BE49-F238E27FC236}">
                <a16:creationId xmlns:a16="http://schemas.microsoft.com/office/drawing/2014/main" id="{BDB3167A-7FAC-4D1B-A948-476989918C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8609" y="1828800"/>
            <a:ext cx="4373217" cy="4081669"/>
          </a:xfrm>
          <a:prstGeom prst="rect">
            <a:avLst/>
          </a:prstGeom>
        </p:spPr>
      </p:pic>
    </p:spTree>
    <p:extLst>
      <p:ext uri="{BB962C8B-B14F-4D97-AF65-F5344CB8AC3E}">
        <p14:creationId xmlns:p14="http://schemas.microsoft.com/office/powerpoint/2010/main" val="2156705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7C7D13-12C8-4D89-9BAA-E4BAA9BCCA22}"/>
              </a:ext>
            </a:extLst>
          </p:cNvPr>
          <p:cNvSpPr>
            <a:spLocks noGrp="1"/>
          </p:cNvSpPr>
          <p:nvPr>
            <p:ph type="title"/>
          </p:nvPr>
        </p:nvSpPr>
        <p:spPr/>
        <p:txBody>
          <a:bodyPr/>
          <a:lstStyle/>
          <a:p>
            <a:r>
              <a:rPr lang="tr-TR" sz="4000" dirty="0">
                <a:solidFill>
                  <a:srgbClr val="C00000"/>
                </a:solidFill>
                <a:effectLst>
                  <a:outerShdw blurRad="38100" dist="38100" dir="2700000" algn="tl">
                    <a:srgbClr val="000000">
                      <a:alpha val="43137"/>
                    </a:srgbClr>
                  </a:outerShdw>
                </a:effectLst>
              </a:rPr>
              <a:t>OKUL ÇAĞI ÇOCUKLARINDA BESLENMENİN ÖNEMİ</a:t>
            </a:r>
            <a:endParaRPr lang="tr-TR" dirty="0"/>
          </a:p>
        </p:txBody>
      </p:sp>
      <p:sp>
        <p:nvSpPr>
          <p:cNvPr id="3" name="İçerik Yer Tutucusu 2">
            <a:extLst>
              <a:ext uri="{FF2B5EF4-FFF2-40B4-BE49-F238E27FC236}">
                <a16:creationId xmlns:a16="http://schemas.microsoft.com/office/drawing/2014/main" id="{467D09A3-8D0B-475C-B112-14CC3A2D0E04}"/>
              </a:ext>
            </a:extLst>
          </p:cNvPr>
          <p:cNvSpPr>
            <a:spLocks noGrp="1"/>
          </p:cNvSpPr>
          <p:nvPr>
            <p:ph idx="1"/>
          </p:nvPr>
        </p:nvSpPr>
        <p:spPr>
          <a:xfrm>
            <a:off x="400879" y="1812372"/>
            <a:ext cx="6715539" cy="4800462"/>
          </a:xfrm>
        </p:spPr>
        <p:txBody>
          <a:bodyPr>
            <a:normAutofit fontScale="85000" lnSpcReduction="10000"/>
          </a:bodyPr>
          <a:lstStyle/>
          <a:p>
            <a:r>
              <a:rPr lang="tr-TR" dirty="0"/>
              <a:t>Çocuklarda beslenme; çocuğun yaşına, cinsiyetine, vücut ağırlığına, fiziksel aktivitesine göre düzenlenmelidir.</a:t>
            </a:r>
          </a:p>
          <a:p>
            <a:r>
              <a:rPr lang="tr-TR" dirty="0"/>
              <a:t>Okul öncesi çağda çocuğun beslenme alışkanlıklarını ailevi etkilerden, okul çağında arkadaşlar, reklamlar gibi etkenler ön plana çıkar.</a:t>
            </a:r>
          </a:p>
          <a:p>
            <a:r>
              <a:rPr lang="tr-TR" dirty="0"/>
              <a:t>Okulda beslenme çağında kontrolsüzlük, özellikle annenin çalıştığı durumlarda okuldan eve gelince kendi kendine yiyecek hazırlama sonucu çocuk yanlış beslenme alışkanlıklarına sahip olabilir. </a:t>
            </a:r>
          </a:p>
          <a:p>
            <a:r>
              <a:rPr lang="tr-TR" dirty="0"/>
              <a:t>Bu nedenle çocuğun yeterli ve dengeli beslenebilmesi için ailenin ve okul yönetimindeki kişilerin beslenme konusunda eğitmeleri önemlidir.</a:t>
            </a:r>
          </a:p>
        </p:txBody>
      </p:sp>
      <p:pic>
        <p:nvPicPr>
          <p:cNvPr id="5" name="Resim 4">
            <a:extLst>
              <a:ext uri="{FF2B5EF4-FFF2-40B4-BE49-F238E27FC236}">
                <a16:creationId xmlns:a16="http://schemas.microsoft.com/office/drawing/2014/main" id="{DC5FD1D3-FD13-45B0-B047-39D386A991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8940" y="1979336"/>
            <a:ext cx="4810538" cy="3732351"/>
          </a:xfrm>
          <a:prstGeom prst="rect">
            <a:avLst/>
          </a:prstGeom>
        </p:spPr>
      </p:pic>
    </p:spTree>
    <p:extLst>
      <p:ext uri="{BB962C8B-B14F-4D97-AF65-F5344CB8AC3E}">
        <p14:creationId xmlns:p14="http://schemas.microsoft.com/office/powerpoint/2010/main" val="4018743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EB97D1-01EE-4054-B991-D49F5E21C2F3}"/>
              </a:ext>
            </a:extLst>
          </p:cNvPr>
          <p:cNvSpPr>
            <a:spLocks noGrp="1"/>
          </p:cNvSpPr>
          <p:nvPr>
            <p:ph type="title"/>
          </p:nvPr>
        </p:nvSpPr>
        <p:spPr/>
        <p:txBody>
          <a:bodyPr/>
          <a:lstStyle/>
          <a:p>
            <a:r>
              <a:rPr lang="tr-TR" dirty="0">
                <a:solidFill>
                  <a:srgbClr val="C00000"/>
                </a:solidFill>
                <a:effectLst>
                  <a:outerShdw blurRad="38100" dist="38100" dir="2700000" algn="tl">
                    <a:srgbClr val="000000">
                      <a:alpha val="43137"/>
                    </a:srgbClr>
                  </a:outerShdw>
                </a:effectLst>
              </a:rPr>
              <a:t>ÇOCUKLARDA BESLENME (MAKALE)</a:t>
            </a:r>
          </a:p>
        </p:txBody>
      </p:sp>
      <p:sp>
        <p:nvSpPr>
          <p:cNvPr id="3" name="İçerik Yer Tutucusu 2">
            <a:extLst>
              <a:ext uri="{FF2B5EF4-FFF2-40B4-BE49-F238E27FC236}">
                <a16:creationId xmlns:a16="http://schemas.microsoft.com/office/drawing/2014/main" id="{60D40553-15E1-4802-BFE0-5587D3A1F0BD}"/>
              </a:ext>
            </a:extLst>
          </p:cNvPr>
          <p:cNvSpPr>
            <a:spLocks noGrp="1"/>
          </p:cNvSpPr>
          <p:nvPr>
            <p:ph idx="1"/>
          </p:nvPr>
        </p:nvSpPr>
        <p:spPr/>
        <p:txBody>
          <a:bodyPr>
            <a:normAutofit fontScale="85000" lnSpcReduction="20000"/>
          </a:bodyPr>
          <a:lstStyle/>
          <a:p>
            <a:r>
              <a:rPr lang="tr-TR" dirty="0"/>
              <a:t>Beslenme bozukluğu, pek çok enfeksiyon hastalığının meydana gelmesine ya da ağır seyretmesine zemin oluşturur. Bir çok hastalık beslenme bozukluğu olanlarda daha sık görülür. Çünkü yeterli protein, vitamin ve enerji gereksinimi karşılanmayan çocuklar vücut ısınma mekanizmalarında yetersizlik olduğu için enfeksiyon hastalıklarına sık yakalanırlar.</a:t>
            </a:r>
          </a:p>
          <a:p>
            <a:r>
              <a:rPr lang="tr-TR" dirty="0"/>
              <a:t> ilkokul çağı (6-12 yaş ) hızlı büyüme ve gelişmenin başladığı dönemdir. Dolayısı ile çocuğun beslenmesini aile ve okul yönetimi birlikte yönlendirilmelidir. Okul çağında yeme alışkanlıkları ailenin beslenme alışkanlıkları tarafından etkilenmektedir. Okulda beslenme konusunda kontrolsüz olan çocuk yine anne ve baba çalışıyorsa eve geldiğinde kendi kendine yiyecek hazırlama ile karşı karşıya kalırsa yanlış beslenme alışkanlıkları edinebilir. Bu sebeplerden ilkokul çağı çocuğunun yanlış beslenmesi veya doğru beslenmesi ailenin ve okul yönetimindeki kişilerin eğitimini gerektiren önemli bir konudur. Bunlar sağlanamaz ise büyümede yavaşlama görülür. Okul çocuğunun büyüme ve beslenmesinin izlenmesi çocuk doktoru tarafından yapılmalıdır.</a:t>
            </a:r>
          </a:p>
        </p:txBody>
      </p:sp>
    </p:spTree>
    <p:extLst>
      <p:ext uri="{BB962C8B-B14F-4D97-AF65-F5344CB8AC3E}">
        <p14:creationId xmlns:p14="http://schemas.microsoft.com/office/powerpoint/2010/main" val="18299194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D4D595-3B6D-4F23-8A27-3C519489A39D}"/>
              </a:ext>
            </a:extLst>
          </p:cNvPr>
          <p:cNvSpPr>
            <a:spLocks noGrp="1"/>
          </p:cNvSpPr>
          <p:nvPr>
            <p:ph type="title"/>
          </p:nvPr>
        </p:nvSpPr>
        <p:spPr/>
        <p:txBody>
          <a:bodyPr/>
          <a:lstStyle/>
          <a:p>
            <a:r>
              <a:rPr lang="tr-TR" dirty="0">
                <a:solidFill>
                  <a:srgbClr val="C00000"/>
                </a:solidFill>
                <a:effectLst>
                  <a:outerShdw blurRad="38100" dist="38100" dir="2700000" algn="tl">
                    <a:srgbClr val="000000">
                      <a:alpha val="43137"/>
                    </a:srgbClr>
                  </a:outerShdw>
                </a:effectLst>
              </a:rPr>
              <a:t>ÇOCUKLARDA BESLENME (MAKALE)</a:t>
            </a:r>
          </a:p>
        </p:txBody>
      </p:sp>
      <p:sp>
        <p:nvSpPr>
          <p:cNvPr id="3" name="İçerik Yer Tutucusu 2">
            <a:extLst>
              <a:ext uri="{FF2B5EF4-FFF2-40B4-BE49-F238E27FC236}">
                <a16:creationId xmlns:a16="http://schemas.microsoft.com/office/drawing/2014/main" id="{4671053E-3B9F-409B-A378-3570D2D9A47E}"/>
              </a:ext>
            </a:extLst>
          </p:cNvPr>
          <p:cNvSpPr>
            <a:spLocks noGrp="1"/>
          </p:cNvSpPr>
          <p:nvPr>
            <p:ph idx="1"/>
          </p:nvPr>
        </p:nvSpPr>
        <p:spPr/>
        <p:txBody>
          <a:bodyPr>
            <a:normAutofit fontScale="92500" lnSpcReduction="20000"/>
          </a:bodyPr>
          <a:lstStyle/>
          <a:p>
            <a:r>
              <a:rPr lang="tr-TR" dirty="0"/>
              <a:t>Gelişmiş ülkelerde okul çağı çocuğunun beslenmesi bilimsel kurallar içinde olmaktadır. Ancak bu uygulamalarda da güçlükler vardır.</a:t>
            </a:r>
          </a:p>
          <a:p>
            <a:r>
              <a:rPr lang="tr-TR" b="1" i="1" dirty="0"/>
              <a:t>Gelişmiş ülkelerin ölüm sebepleri inde ilk beş sırayı</a:t>
            </a:r>
            <a:endParaRPr lang="tr-TR" dirty="0"/>
          </a:p>
          <a:p>
            <a:r>
              <a:rPr lang="tr-TR" dirty="0"/>
              <a:t>• Koroner kalp hastalıkları</a:t>
            </a:r>
            <a:br>
              <a:rPr lang="tr-TR" dirty="0"/>
            </a:br>
            <a:r>
              <a:rPr lang="tr-TR" dirty="0"/>
              <a:t>• Bazı kanser tipleri</a:t>
            </a:r>
            <a:br>
              <a:rPr lang="tr-TR" dirty="0"/>
            </a:br>
            <a:r>
              <a:rPr lang="tr-TR" dirty="0"/>
              <a:t>• Diyabet</a:t>
            </a:r>
            <a:br>
              <a:rPr lang="tr-TR" dirty="0"/>
            </a:br>
            <a:r>
              <a:rPr lang="tr-TR" dirty="0"/>
              <a:t>gibi, diyetin önemli rol oynadığı hastalıkların olması ve bu hastalıkların çocuğunun başlangıcının çocukluk dönemindeki yanlış beslenme alışkanlıkları ile ilişkili olduğu bunları önlemeye yönelik önlemlerin bu çağlarda alınası gerekliliğini ortaya koymuştur.</a:t>
            </a:r>
          </a:p>
          <a:p>
            <a:r>
              <a:rPr lang="tr-TR" dirty="0"/>
              <a:t>erişkinler için hazırlanan bir beslenme modelinin çocuklara uygulanması yeterli büyümeyi ve gelişmeyi engelleyebileceğinden dikkatli uygulanması gerektiği bildirilmiştir. </a:t>
            </a:r>
          </a:p>
        </p:txBody>
      </p:sp>
    </p:spTree>
    <p:extLst>
      <p:ext uri="{BB962C8B-B14F-4D97-AF65-F5344CB8AC3E}">
        <p14:creationId xmlns:p14="http://schemas.microsoft.com/office/powerpoint/2010/main" val="20539983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endParaRPr lang="tr-TR" dirty="0"/>
          </a:p>
          <a:p>
            <a:endParaRPr lang="tr-TR" dirty="0"/>
          </a:p>
        </p:txBody>
      </p:sp>
    </p:spTree>
    <p:extLst>
      <p:ext uri="{BB962C8B-B14F-4D97-AF65-F5344CB8AC3E}">
        <p14:creationId xmlns:p14="http://schemas.microsoft.com/office/powerpoint/2010/main" val="2055611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3357C5-5A7F-4392-81A5-4AA3C59685E4}"/>
              </a:ext>
            </a:extLst>
          </p:cNvPr>
          <p:cNvSpPr>
            <a:spLocks noGrp="1"/>
          </p:cNvSpPr>
          <p:nvPr>
            <p:ph type="title"/>
          </p:nvPr>
        </p:nvSpPr>
        <p:spPr>
          <a:xfrm>
            <a:off x="838200" y="681037"/>
            <a:ext cx="10515600" cy="1325563"/>
          </a:xfrm>
        </p:spPr>
        <p:txBody>
          <a:bodyPr/>
          <a:lstStyle/>
          <a:p>
            <a:r>
              <a:rPr lang="tr-TR" dirty="0">
                <a:solidFill>
                  <a:srgbClr val="C00000"/>
                </a:solidFill>
                <a:effectLst>
                  <a:outerShdw blurRad="38100" dist="38100" dir="2700000" algn="tl">
                    <a:srgbClr val="000000">
                      <a:alpha val="43137"/>
                    </a:srgbClr>
                  </a:outerShdw>
                </a:effectLst>
              </a:rPr>
              <a:t>SAĞLIKLI BESLENMENİN TEMEL İLKELERİ</a:t>
            </a:r>
            <a:endParaRPr lang="tr-TR" dirty="0">
              <a:solidFill>
                <a:srgbClr val="C00000"/>
              </a:solidFill>
            </a:endParaRPr>
          </a:p>
        </p:txBody>
      </p:sp>
      <p:sp>
        <p:nvSpPr>
          <p:cNvPr id="3" name="İçerik Yer Tutucusu 2">
            <a:extLst>
              <a:ext uri="{FF2B5EF4-FFF2-40B4-BE49-F238E27FC236}">
                <a16:creationId xmlns:a16="http://schemas.microsoft.com/office/drawing/2014/main" id="{9B152641-999C-4EEE-8664-578E45917EFF}"/>
              </a:ext>
            </a:extLst>
          </p:cNvPr>
          <p:cNvSpPr>
            <a:spLocks noGrp="1"/>
          </p:cNvSpPr>
          <p:nvPr>
            <p:ph idx="1"/>
          </p:nvPr>
        </p:nvSpPr>
        <p:spPr>
          <a:xfrm>
            <a:off x="838200" y="2213113"/>
            <a:ext cx="10515600" cy="3963850"/>
          </a:xfrm>
        </p:spPr>
        <p:txBody>
          <a:bodyPr/>
          <a:lstStyle/>
          <a:p>
            <a:r>
              <a:rPr lang="tr-TR" dirty="0"/>
              <a:t>Besinlerde çeşitliliğin sağlanması.</a:t>
            </a:r>
          </a:p>
          <a:p>
            <a:r>
              <a:rPr lang="tr-TR" dirty="0"/>
              <a:t>Sağlıklı vücut ağırlığının korunması.</a:t>
            </a:r>
          </a:p>
          <a:p>
            <a:r>
              <a:rPr lang="tr-TR" dirty="0"/>
              <a:t>Nişastalı karbonhidrat ve lif yönünden zengin besinlerin tüketilmesi.</a:t>
            </a:r>
          </a:p>
          <a:p>
            <a:r>
              <a:rPr lang="tr-TR" dirty="0"/>
              <a:t>Yağ ve şekerin sınırlandırılması.</a:t>
            </a:r>
          </a:p>
          <a:p>
            <a:r>
              <a:rPr lang="tr-TR" dirty="0"/>
              <a:t>Vitamin ve minerallerin yeterli düzeyde alınması.</a:t>
            </a:r>
          </a:p>
          <a:p>
            <a:pPr marL="0" indent="0">
              <a:buNone/>
            </a:pPr>
            <a:endParaRPr lang="tr-TR" dirty="0"/>
          </a:p>
        </p:txBody>
      </p:sp>
    </p:spTree>
    <p:extLst>
      <p:ext uri="{BB962C8B-B14F-4D97-AF65-F5344CB8AC3E}">
        <p14:creationId xmlns:p14="http://schemas.microsoft.com/office/powerpoint/2010/main" val="4194044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E4EDC3-DD24-48AD-A5C9-0D331E43F537}"/>
              </a:ext>
            </a:extLst>
          </p:cNvPr>
          <p:cNvSpPr>
            <a:spLocks noGrp="1"/>
          </p:cNvSpPr>
          <p:nvPr>
            <p:ph type="title"/>
          </p:nvPr>
        </p:nvSpPr>
        <p:spPr/>
        <p:txBody>
          <a:bodyPr/>
          <a:lstStyle/>
          <a:p>
            <a:r>
              <a:rPr lang="tr-TR" dirty="0">
                <a:solidFill>
                  <a:srgbClr val="C00000"/>
                </a:solidFill>
                <a:effectLst>
                  <a:outerShdw blurRad="38100" dist="38100" dir="2700000" algn="tl">
                    <a:srgbClr val="000000">
                      <a:alpha val="43137"/>
                    </a:srgbClr>
                  </a:outerShdw>
                </a:effectLst>
              </a:rPr>
              <a:t>SAĞLIKLI BESLENMENİN TEMEL İLKELERİ</a:t>
            </a:r>
          </a:p>
        </p:txBody>
      </p:sp>
      <p:sp>
        <p:nvSpPr>
          <p:cNvPr id="3" name="İçerik Yer Tutucusu 2">
            <a:extLst>
              <a:ext uri="{FF2B5EF4-FFF2-40B4-BE49-F238E27FC236}">
                <a16:creationId xmlns:a16="http://schemas.microsoft.com/office/drawing/2014/main" id="{01B2B3B5-18C2-4955-8C71-08B70F72E06C}"/>
              </a:ext>
            </a:extLst>
          </p:cNvPr>
          <p:cNvSpPr>
            <a:spLocks noGrp="1"/>
          </p:cNvSpPr>
          <p:nvPr>
            <p:ph idx="1"/>
          </p:nvPr>
        </p:nvSpPr>
        <p:spPr>
          <a:xfrm>
            <a:off x="261730" y="1690688"/>
            <a:ext cx="5715000" cy="4486275"/>
          </a:xfrm>
        </p:spPr>
        <p:txBody>
          <a:bodyPr>
            <a:normAutofit lnSpcReduction="10000"/>
          </a:bodyPr>
          <a:lstStyle/>
          <a:p>
            <a:r>
              <a:rPr lang="tr-TR" dirty="0"/>
              <a:t>Beslenme düzenlenirken bu ilkeler esas alınmalıdır ve çocuğun tat zevki aynı zamanda öncekilerinin de önemli olduğunu unutulmamalıdır. Çünkü uzun süreli sağlıklı olmak çocuklar için önem taşımaz. Çocukların bir çoğu hamburger, patates kızartması, cips, kola gibi besinlere düşkündürler. Bu tip besinlerin çok sık olmamak koşulu ile diğer besinlerle dengelenmesi gerekir.</a:t>
            </a:r>
          </a:p>
        </p:txBody>
      </p:sp>
      <p:pic>
        <p:nvPicPr>
          <p:cNvPr id="5" name="Resim 4">
            <a:extLst>
              <a:ext uri="{FF2B5EF4-FFF2-40B4-BE49-F238E27FC236}">
                <a16:creationId xmlns:a16="http://schemas.microsoft.com/office/drawing/2014/main" id="{E16D9685-ADF9-4F8C-A2C1-C58DEFA34E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508" y="1837566"/>
            <a:ext cx="5388665" cy="4248150"/>
          </a:xfrm>
          <a:prstGeom prst="rect">
            <a:avLst/>
          </a:prstGeom>
        </p:spPr>
      </p:pic>
    </p:spTree>
    <p:extLst>
      <p:ext uri="{BB962C8B-B14F-4D97-AF65-F5344CB8AC3E}">
        <p14:creationId xmlns:p14="http://schemas.microsoft.com/office/powerpoint/2010/main" val="2693334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35F790-FFEA-45AB-A252-935E762FF21F}"/>
              </a:ext>
            </a:extLst>
          </p:cNvPr>
          <p:cNvSpPr>
            <a:spLocks noGrp="1"/>
          </p:cNvSpPr>
          <p:nvPr>
            <p:ph type="title"/>
          </p:nvPr>
        </p:nvSpPr>
        <p:spPr/>
        <p:txBody>
          <a:bodyPr/>
          <a:lstStyle/>
          <a:p>
            <a:r>
              <a:rPr lang="tr-TR" dirty="0">
                <a:solidFill>
                  <a:srgbClr val="C00000"/>
                </a:solidFill>
                <a:effectLst>
                  <a:outerShdw blurRad="38100" dist="38100" dir="2700000" algn="tl">
                    <a:srgbClr val="000000">
                      <a:alpha val="43137"/>
                    </a:srgbClr>
                  </a:outerShdw>
                </a:effectLst>
              </a:rPr>
              <a:t>   OKUL ÇAĞI ÇOCUKLARINDA BÜYÜME</a:t>
            </a:r>
          </a:p>
        </p:txBody>
      </p:sp>
      <p:sp>
        <p:nvSpPr>
          <p:cNvPr id="3" name="İçerik Yer Tutucusu 2">
            <a:extLst>
              <a:ext uri="{FF2B5EF4-FFF2-40B4-BE49-F238E27FC236}">
                <a16:creationId xmlns:a16="http://schemas.microsoft.com/office/drawing/2014/main" id="{00F56E84-167F-4115-AFEA-4DF1CC36A847}"/>
              </a:ext>
            </a:extLst>
          </p:cNvPr>
          <p:cNvSpPr>
            <a:spLocks noGrp="1"/>
          </p:cNvSpPr>
          <p:nvPr>
            <p:ph idx="1"/>
          </p:nvPr>
        </p:nvSpPr>
        <p:spPr>
          <a:xfrm>
            <a:off x="145774" y="1563756"/>
            <a:ext cx="7182678" cy="5022573"/>
          </a:xfrm>
        </p:spPr>
        <p:txBody>
          <a:bodyPr>
            <a:normAutofit fontScale="92500" lnSpcReduction="20000"/>
          </a:bodyPr>
          <a:lstStyle/>
          <a:p>
            <a:r>
              <a:rPr lang="tr-TR" dirty="0"/>
              <a:t>Çocuğun yaşına cinsiyetine göre yeterli ve dengeli beslenip beslenmediği, büyüme ve gelişmesinden anlaşılır.</a:t>
            </a:r>
          </a:p>
          <a:p>
            <a:r>
              <a:rPr lang="tr-TR" dirty="0"/>
              <a:t>Büyüme, hücre sayısı ve büyüklüğünün değişmesi sonucu vücut hacminde meydana gelen kitlesel artıştır.</a:t>
            </a:r>
          </a:p>
          <a:p>
            <a:r>
              <a:rPr lang="tr-TR" dirty="0"/>
              <a:t>Büyümenin değerlendirilmesinde kullanılan ölçütler şunlardır:</a:t>
            </a:r>
          </a:p>
          <a:p>
            <a:pPr marL="0" indent="0">
              <a:buNone/>
            </a:pPr>
            <a:endParaRPr lang="tr-TR" dirty="0"/>
          </a:p>
          <a:p>
            <a:r>
              <a:rPr lang="tr-TR" dirty="0"/>
              <a:t>Vücut ağırlığı</a:t>
            </a:r>
          </a:p>
          <a:p>
            <a:r>
              <a:rPr lang="tr-TR" dirty="0"/>
              <a:t>Boy uzunluğu</a:t>
            </a:r>
          </a:p>
          <a:p>
            <a:r>
              <a:rPr lang="tr-TR" dirty="0"/>
              <a:t>Baş çevresi</a:t>
            </a:r>
          </a:p>
          <a:p>
            <a:r>
              <a:rPr lang="tr-TR" dirty="0"/>
              <a:t>Vücut bölümlerinin oranları</a:t>
            </a:r>
          </a:p>
          <a:p>
            <a:r>
              <a:rPr lang="tr-TR" dirty="0"/>
              <a:t>Göz çevresi</a:t>
            </a:r>
          </a:p>
        </p:txBody>
      </p:sp>
      <p:pic>
        <p:nvPicPr>
          <p:cNvPr id="5" name="Resim 4">
            <a:extLst>
              <a:ext uri="{FF2B5EF4-FFF2-40B4-BE49-F238E27FC236}">
                <a16:creationId xmlns:a16="http://schemas.microsoft.com/office/drawing/2014/main" id="{B7ECEDE6-FBFD-4435-852D-AB72DCC8AC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4470" y="1690688"/>
            <a:ext cx="4439478" cy="3967990"/>
          </a:xfrm>
          <a:prstGeom prst="rect">
            <a:avLst/>
          </a:prstGeom>
        </p:spPr>
      </p:pic>
    </p:spTree>
    <p:extLst>
      <p:ext uri="{BB962C8B-B14F-4D97-AF65-F5344CB8AC3E}">
        <p14:creationId xmlns:p14="http://schemas.microsoft.com/office/powerpoint/2010/main" val="2276074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A96DFD4-2BDC-48B0-9300-59EB3570BE0E}"/>
              </a:ext>
            </a:extLst>
          </p:cNvPr>
          <p:cNvSpPr>
            <a:spLocks noGrp="1"/>
          </p:cNvSpPr>
          <p:nvPr>
            <p:ph type="title"/>
          </p:nvPr>
        </p:nvSpPr>
        <p:spPr/>
        <p:txBody>
          <a:bodyPr/>
          <a:lstStyle/>
          <a:p>
            <a:r>
              <a:rPr lang="tr-TR" dirty="0">
                <a:solidFill>
                  <a:srgbClr val="C00000"/>
                </a:solidFill>
                <a:effectLst>
                  <a:outerShdw blurRad="38100" dist="38100" dir="2700000" algn="tl">
                    <a:srgbClr val="000000">
                      <a:alpha val="43137"/>
                    </a:srgbClr>
                  </a:outerShdw>
                </a:effectLst>
              </a:rPr>
              <a:t>   OKUL ÇAĞI ÇOCUKLARINDA BÜYÜME</a:t>
            </a:r>
          </a:p>
        </p:txBody>
      </p:sp>
      <p:sp>
        <p:nvSpPr>
          <p:cNvPr id="3" name="İçerik Yer Tutucusu 2">
            <a:extLst>
              <a:ext uri="{FF2B5EF4-FFF2-40B4-BE49-F238E27FC236}">
                <a16:creationId xmlns:a16="http://schemas.microsoft.com/office/drawing/2014/main" id="{41828127-7732-4538-9656-64388729799A}"/>
              </a:ext>
            </a:extLst>
          </p:cNvPr>
          <p:cNvSpPr>
            <a:spLocks noGrp="1"/>
          </p:cNvSpPr>
          <p:nvPr>
            <p:ph idx="1"/>
          </p:nvPr>
        </p:nvSpPr>
        <p:spPr>
          <a:xfrm>
            <a:off x="304800" y="1690687"/>
            <a:ext cx="7023653" cy="3967991"/>
          </a:xfrm>
        </p:spPr>
        <p:txBody>
          <a:bodyPr>
            <a:normAutofit/>
          </a:bodyPr>
          <a:lstStyle/>
          <a:p>
            <a:r>
              <a:rPr lang="tr-TR" dirty="0"/>
              <a:t>Beslenme, büyüme ve gelişme ile doğru orantılıdır. </a:t>
            </a:r>
          </a:p>
          <a:p>
            <a:r>
              <a:rPr lang="tr-TR" dirty="0"/>
              <a:t>Yetersiz beslenme büyüme ve gelişme sürecini yavaşlatır.</a:t>
            </a:r>
          </a:p>
          <a:p>
            <a:r>
              <a:rPr lang="tr-TR" dirty="0"/>
              <a:t>Doğumdan sonra başlangıçta hızlı olan büyüme ve gelişme tablosu giderek yavaşlar.</a:t>
            </a:r>
          </a:p>
        </p:txBody>
      </p:sp>
      <p:pic>
        <p:nvPicPr>
          <p:cNvPr id="5" name="Resim 4">
            <a:extLst>
              <a:ext uri="{FF2B5EF4-FFF2-40B4-BE49-F238E27FC236}">
                <a16:creationId xmlns:a16="http://schemas.microsoft.com/office/drawing/2014/main" id="{689010BF-2123-43E0-9C6B-261E76EB731A}"/>
              </a:ext>
            </a:extLst>
          </p:cNvPr>
          <p:cNvPicPr>
            <a:picLocks noChangeAspect="1"/>
          </p:cNvPicPr>
          <p:nvPr/>
        </p:nvPicPr>
        <p:blipFill rotWithShape="1">
          <a:blip r:embed="rId2">
            <a:extLst>
              <a:ext uri="{28A0092B-C50C-407E-A947-70E740481C1C}">
                <a14:useLocalDpi xmlns:a14="http://schemas.microsoft.com/office/drawing/2010/main" val="0"/>
              </a:ext>
            </a:extLst>
          </a:blip>
          <a:srcRect l="-1" t="1" r="72971" b="-1557"/>
          <a:stretch/>
        </p:blipFill>
        <p:spPr>
          <a:xfrm>
            <a:off x="7861853" y="1690687"/>
            <a:ext cx="3773556" cy="4486275"/>
          </a:xfrm>
          <a:prstGeom prst="rect">
            <a:avLst/>
          </a:prstGeom>
        </p:spPr>
      </p:pic>
    </p:spTree>
    <p:extLst>
      <p:ext uri="{BB962C8B-B14F-4D97-AF65-F5344CB8AC3E}">
        <p14:creationId xmlns:p14="http://schemas.microsoft.com/office/powerpoint/2010/main" val="64292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62FA2D-C8FF-4DFD-9D50-63DA978B7683}"/>
              </a:ext>
            </a:extLst>
          </p:cNvPr>
          <p:cNvSpPr>
            <a:spLocks noGrp="1"/>
          </p:cNvSpPr>
          <p:nvPr>
            <p:ph type="title"/>
          </p:nvPr>
        </p:nvSpPr>
        <p:spPr/>
        <p:txBody>
          <a:bodyPr/>
          <a:lstStyle/>
          <a:p>
            <a:r>
              <a:rPr lang="tr-TR" dirty="0">
                <a:solidFill>
                  <a:srgbClr val="C00000"/>
                </a:solidFill>
                <a:effectLst>
                  <a:outerShdw blurRad="38100" dist="38100" dir="2700000" algn="tl">
                    <a:srgbClr val="000000">
                      <a:alpha val="43137"/>
                    </a:srgbClr>
                  </a:outerShdw>
                </a:effectLst>
              </a:rPr>
              <a:t>   OKUL  ÇAĞI ÇOCUKLARINDA BÜYÜME</a:t>
            </a:r>
          </a:p>
        </p:txBody>
      </p:sp>
      <p:sp>
        <p:nvSpPr>
          <p:cNvPr id="3" name="İçerik Yer Tutucusu 2">
            <a:extLst>
              <a:ext uri="{FF2B5EF4-FFF2-40B4-BE49-F238E27FC236}">
                <a16:creationId xmlns:a16="http://schemas.microsoft.com/office/drawing/2014/main" id="{4A7AFC9B-3D3A-448D-9B15-624508CA6176}"/>
              </a:ext>
            </a:extLst>
          </p:cNvPr>
          <p:cNvSpPr>
            <a:spLocks noGrp="1"/>
          </p:cNvSpPr>
          <p:nvPr>
            <p:ph idx="1"/>
          </p:nvPr>
        </p:nvSpPr>
        <p:spPr>
          <a:xfrm>
            <a:off x="0" y="1881809"/>
            <a:ext cx="7818783" cy="4361415"/>
          </a:xfrm>
        </p:spPr>
        <p:txBody>
          <a:bodyPr>
            <a:normAutofit/>
          </a:bodyPr>
          <a:lstStyle/>
          <a:p>
            <a:r>
              <a:rPr lang="tr-TR" dirty="0"/>
              <a:t>Okul çocuğu, hala büyüme dönemindedir.</a:t>
            </a:r>
          </a:p>
          <a:p>
            <a:r>
              <a:rPr lang="tr-TR" dirty="0"/>
              <a:t>3-4 yaş ile 9-10 yaş arasında oldukça sabit ve öncesine göre yavaş bir artış gösterir, ergenlikte yeniden hızlanır.</a:t>
            </a:r>
          </a:p>
          <a:p>
            <a:r>
              <a:rPr lang="tr-TR" dirty="0"/>
              <a:t>Bu dönemde kızlar erkeklerden 4-5 cm kısadır. 10-11 yaşlarında kızlarda ani bir boy artışı olur.</a:t>
            </a:r>
          </a:p>
          <a:p>
            <a:r>
              <a:rPr lang="tr-TR" dirty="0"/>
              <a:t>Okul çağındaki çocuğun bir yılda boyu 5-6 cm uzayacak kilosu ise yılda 2-3kg artacaktır. </a:t>
            </a:r>
          </a:p>
        </p:txBody>
      </p:sp>
      <p:pic>
        <p:nvPicPr>
          <p:cNvPr id="5" name="Resim 4">
            <a:extLst>
              <a:ext uri="{FF2B5EF4-FFF2-40B4-BE49-F238E27FC236}">
                <a16:creationId xmlns:a16="http://schemas.microsoft.com/office/drawing/2014/main" id="{9576BE39-A040-4C31-815C-75F064F669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6018" y="1881809"/>
            <a:ext cx="4465982" cy="4023691"/>
          </a:xfrm>
          <a:prstGeom prst="rect">
            <a:avLst/>
          </a:prstGeom>
        </p:spPr>
      </p:pic>
    </p:spTree>
    <p:extLst>
      <p:ext uri="{BB962C8B-B14F-4D97-AF65-F5344CB8AC3E}">
        <p14:creationId xmlns:p14="http://schemas.microsoft.com/office/powerpoint/2010/main" val="170988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061654-50EB-4806-8780-2544A91FEF7A}"/>
              </a:ext>
            </a:extLst>
          </p:cNvPr>
          <p:cNvSpPr>
            <a:spLocks noGrp="1"/>
          </p:cNvSpPr>
          <p:nvPr>
            <p:ph type="title"/>
          </p:nvPr>
        </p:nvSpPr>
        <p:spPr/>
        <p:txBody>
          <a:bodyPr/>
          <a:lstStyle/>
          <a:p>
            <a:r>
              <a:rPr lang="tr-TR" dirty="0">
                <a:solidFill>
                  <a:srgbClr val="C00000"/>
                </a:solidFill>
              </a:rPr>
              <a:t>   </a:t>
            </a:r>
            <a:r>
              <a:rPr lang="tr-TR" dirty="0">
                <a:solidFill>
                  <a:srgbClr val="C00000"/>
                </a:solidFill>
                <a:effectLst>
                  <a:outerShdw blurRad="38100" dist="38100" dir="2700000" algn="tl">
                    <a:srgbClr val="000000">
                      <a:alpha val="43137"/>
                    </a:srgbClr>
                  </a:outerShdw>
                </a:effectLst>
              </a:rPr>
              <a:t>OKUL ÇAĞI ÇOCUKLARINDA BÜYÜME</a:t>
            </a:r>
          </a:p>
        </p:txBody>
      </p:sp>
      <p:sp>
        <p:nvSpPr>
          <p:cNvPr id="3" name="İçerik Yer Tutucusu 2">
            <a:extLst>
              <a:ext uri="{FF2B5EF4-FFF2-40B4-BE49-F238E27FC236}">
                <a16:creationId xmlns:a16="http://schemas.microsoft.com/office/drawing/2014/main" id="{BF5111A9-D97E-4378-A317-C90E88069516}"/>
              </a:ext>
            </a:extLst>
          </p:cNvPr>
          <p:cNvSpPr>
            <a:spLocks noGrp="1"/>
          </p:cNvSpPr>
          <p:nvPr>
            <p:ph idx="1"/>
          </p:nvPr>
        </p:nvSpPr>
        <p:spPr/>
        <p:txBody>
          <a:bodyPr>
            <a:normAutofit/>
          </a:bodyPr>
          <a:lstStyle/>
          <a:p>
            <a:r>
              <a:rPr lang="tr-TR" dirty="0"/>
              <a:t>6-12 yaş döneminde çocuğun motor becerileri de değişir. Çocuklar rahatlıkla koşar, yürür, tırmanır ve bisiklete binebilme becerilerini kazanmış olur. Bu süreci hızlandırmak için ve yetişkinler çocukları fiziksel aktivitelere teşvik etmeli, yeterli ve dengeli beslenmelerine özen göstermelidirler.</a:t>
            </a:r>
          </a:p>
          <a:p>
            <a:r>
              <a:rPr lang="tr-TR" dirty="0"/>
              <a:t>Çocuğun boyu, kilosu ve gelişimi büyüme tablosu ile takip edilmelidir.</a:t>
            </a:r>
          </a:p>
        </p:txBody>
      </p:sp>
    </p:spTree>
    <p:extLst>
      <p:ext uri="{BB962C8B-B14F-4D97-AF65-F5344CB8AC3E}">
        <p14:creationId xmlns:p14="http://schemas.microsoft.com/office/powerpoint/2010/main" val="158411308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531</TotalTime>
  <Words>2127</Words>
  <Application>Microsoft Office PowerPoint</Application>
  <PresentationFormat>Geniş ekran</PresentationFormat>
  <Paragraphs>140</Paragraphs>
  <Slides>32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32</vt:i4>
      </vt:variant>
    </vt:vector>
  </HeadingPairs>
  <TitlesOfParts>
    <vt:vector size="36" baseType="lpstr">
      <vt:lpstr>Arial</vt:lpstr>
      <vt:lpstr>Calibri</vt:lpstr>
      <vt:lpstr>Calibri Light</vt:lpstr>
      <vt:lpstr>Office Teması</vt:lpstr>
      <vt:lpstr>PowerPoint Sunusu</vt:lpstr>
      <vt:lpstr>OKUL ÇAĞI ÇOCUKLARINDA BESLENMENİN ÖNEMİ</vt:lpstr>
      <vt:lpstr>OKUL ÇAĞI ÇOCUKLARINDA BESLENMENİN ÖNEMİ</vt:lpstr>
      <vt:lpstr>SAĞLIKLI BESLENMENİN TEMEL İLKELERİ</vt:lpstr>
      <vt:lpstr>SAĞLIKLI BESLENMENİN TEMEL İLKELERİ</vt:lpstr>
      <vt:lpstr>   OKUL ÇAĞI ÇOCUKLARINDA BÜYÜME</vt:lpstr>
      <vt:lpstr>   OKUL ÇAĞI ÇOCUKLARINDA BÜYÜME</vt:lpstr>
      <vt:lpstr>   OKUL  ÇAĞI ÇOCUKLARINDA BÜYÜME</vt:lpstr>
      <vt:lpstr>   OKUL ÇAĞI ÇOCUKLARINDA BÜYÜME</vt:lpstr>
      <vt:lpstr>              ÇOCUK GELİŞİM TABLOSU</vt:lpstr>
      <vt:lpstr>    OKUL ÇAĞI ÇOCUKLARINDA BÜYÜME</vt:lpstr>
      <vt:lpstr>    OKUL ÇAĞI ÇOCUKLARINDA BÜYÜME</vt:lpstr>
      <vt:lpstr>OKUL ÇAĞI ÇOCUĞUNUN BESLENME ÖZELLİKLERİ</vt:lpstr>
      <vt:lpstr>OKUL ÇAĞI ÇOCUĞUNUN BESLENME ÖZELLİKLERİ</vt:lpstr>
      <vt:lpstr>OKUL ÇAĞI ÇOCUĞUNUN BESLENME ÖZELLİKLERİ</vt:lpstr>
      <vt:lpstr>OKUL ÇAĞI ÇOCUĞUNUN BESLENME ÖZELLİKLERİ</vt:lpstr>
      <vt:lpstr>OKUL ÇAĞI ÇOCUĞUNUN ENERJİ VE BESİN ÖĞESİ İHTİYACI</vt:lpstr>
      <vt:lpstr>OKUL ÇAĞI ÇOCUKLARININ ENERJİ VE BESİN ÖĞESİ İHTİYACI</vt:lpstr>
      <vt:lpstr>OKUL ÇAĞI ÇOCUĞUNUN ENERJİ VE BESİN ÖĞESİ İHTİYACI</vt:lpstr>
      <vt:lpstr>OKUL ÇAĞI ÇOCUĞUNUN ENERJİ VE BESİN ÖĞESİ İHTİYACI</vt:lpstr>
      <vt:lpstr>OKUL ÇAĞI ÇOCUĞUNUN ENERJİ VE BESİN ÖĞESİ İHTİYACI</vt:lpstr>
      <vt:lpstr>OKUL ÇOCUĞUNUN BESLENME PROBLEMLERİ</vt:lpstr>
      <vt:lpstr>OKUL ÇOCUĞUNUN BESLENME PROBLEMLERİ</vt:lpstr>
      <vt:lpstr>OKUL ÇOCUĞUNUN BESLENME PROBLEMLERİ</vt:lpstr>
      <vt:lpstr>OKUL ÇOCUĞUNUN BESLENME PROBLEMLERİ</vt:lpstr>
      <vt:lpstr>OKUL ÇOCUĞUNUN BESLENME            ALIŞKANLIKLARI </vt:lpstr>
      <vt:lpstr>OKUL ÇOCUĞUNUN BESLENME            ALIŞKANLIKLARI </vt:lpstr>
      <vt:lpstr>OKUL ÇOCUĞUNUN BESLENME            ALIŞKANLIKLARI </vt:lpstr>
      <vt:lpstr>ÇOCUKLARDA BESLENME (MAKALE) </vt:lpstr>
      <vt:lpstr>ÇOCUKLARDA BESLENME (MAKALE)</vt:lpstr>
      <vt:lpstr>ÇOCUKLARDA BESLENME (MAKALE)</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LENOVO</dc:creator>
  <cp:lastModifiedBy>pc</cp:lastModifiedBy>
  <cp:revision>50</cp:revision>
  <dcterms:created xsi:type="dcterms:W3CDTF">2019-11-12T14:33:22Z</dcterms:created>
  <dcterms:modified xsi:type="dcterms:W3CDTF">2023-03-29T11:27:56Z</dcterms:modified>
</cp:coreProperties>
</file>